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56"/>
  </p:notesMasterIdLst>
  <p:sldIdLst>
    <p:sldId id="341" r:id="rId3"/>
    <p:sldId id="297" r:id="rId4"/>
    <p:sldId id="298" r:id="rId5"/>
    <p:sldId id="299" r:id="rId6"/>
    <p:sldId id="374" r:id="rId7"/>
    <p:sldId id="375" r:id="rId8"/>
    <p:sldId id="393" r:id="rId9"/>
    <p:sldId id="383" r:id="rId10"/>
    <p:sldId id="317" r:id="rId11"/>
    <p:sldId id="412" r:id="rId12"/>
    <p:sldId id="312" r:id="rId13"/>
    <p:sldId id="313" r:id="rId14"/>
    <p:sldId id="318" r:id="rId15"/>
    <p:sldId id="319" r:id="rId16"/>
    <p:sldId id="320" r:id="rId17"/>
    <p:sldId id="321" r:id="rId18"/>
    <p:sldId id="324" r:id="rId19"/>
    <p:sldId id="325" r:id="rId20"/>
    <p:sldId id="326" r:id="rId21"/>
    <p:sldId id="342" r:id="rId22"/>
    <p:sldId id="396" r:id="rId23"/>
    <p:sldId id="397" r:id="rId24"/>
    <p:sldId id="398" r:id="rId25"/>
    <p:sldId id="344" r:id="rId26"/>
    <p:sldId id="346" r:id="rId27"/>
    <p:sldId id="345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356" r:id="rId42"/>
    <p:sldId id="357" r:id="rId43"/>
    <p:sldId id="358" r:id="rId44"/>
    <p:sldId id="352" r:id="rId45"/>
    <p:sldId id="376" r:id="rId46"/>
    <p:sldId id="379" r:id="rId47"/>
    <p:sldId id="394" r:id="rId48"/>
    <p:sldId id="381" r:id="rId49"/>
    <p:sldId id="377" r:id="rId50"/>
    <p:sldId id="395" r:id="rId51"/>
    <p:sldId id="382" r:id="rId52"/>
    <p:sldId id="378" r:id="rId53"/>
    <p:sldId id="366" r:id="rId54"/>
    <p:sldId id="392" r:id="rId55"/>
  </p:sldIdLst>
  <p:sldSz cx="9144000" cy="6858000" type="screen4x3"/>
  <p:notesSz cx="6858000" cy="9144000"/>
  <p:embeddedFontLst>
    <p:embeddedFont>
      <p:font typeface="芫荽 0.94" pitchFamily="2" charset="-120"/>
      <p:regular r:id="rId57"/>
    </p:embeddedFont>
    <p:embeddedFont>
      <p:font typeface="微軟正黑體" panose="020B0604030504040204" pitchFamily="34" charset="-12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382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341AA-6D3C-4296-ABD6-B022860E6481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020CE-3862-4B9F-BEAF-035B8FDC873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984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2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41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737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67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345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949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55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053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670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100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61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1820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678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60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158D24-A226-4367-9055-0510DDEC39C8}" type="datetimeFigureOut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2022/5/2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CF977-2249-4E83-A75E-A371ECFD9740}" type="slidenum">
              <a:rPr kumimoji="0" lang="zh-TW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8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599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997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501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720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185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606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12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891C4-8929-408D-AA4C-C98C200321AE}" type="datetimeFigureOut">
              <a:rPr lang="zh-TW" altLang="en-US" smtClean="0"/>
              <a:t>2022/5/2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B3AA7-3702-4D37-BA96-EBE15B196A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28650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7419" y="163902"/>
            <a:ext cx="8583283" cy="733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573" y="1009291"/>
            <a:ext cx="8333117" cy="5572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743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0CC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003300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rgbClr val="003300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300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00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300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kknews.cc/zh-tw/health/893kn4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20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e.kahoot.it/course/6c6c5c64-6df5-4d41-b695-2ef7d1a90c2b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qWl6W0zCrs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78.png"/><Relationship Id="rId5" Type="http://schemas.microsoft.com/office/2007/relationships/hdphoto" Target="../media/hdphoto22.wdp"/><Relationship Id="rId10" Type="http://schemas.openxmlformats.org/officeDocument/2006/relationships/image" Target="../media/image88.png"/><Relationship Id="rId4" Type="http://schemas.openxmlformats.org/officeDocument/2006/relationships/image" Target="../media/image83.png"/><Relationship Id="rId9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vz0ubluKh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uX5vgH-Rdo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22.wdp"/><Relationship Id="rId7" Type="http://schemas.openxmlformats.org/officeDocument/2006/relationships/image" Target="../media/image9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79.png"/><Relationship Id="rId5" Type="http://schemas.microsoft.com/office/2007/relationships/hdphoto" Target="../media/hdphoto23.wdp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hyperlink" Target="&#38738;&#34521;&#24433;&#29255;/09&#34521;&#30340;&#19968;&#29983;/00&#34521;&#30340;&#19968;&#29983;~&#21365;-&#34636;&#34474;-&#38738;&#34521;.mp4" TargetMode="External"/><Relationship Id="rId5" Type="http://schemas.openxmlformats.org/officeDocument/2006/relationships/image" Target="../media/image15.jpeg"/><Relationship Id="rId10" Type="http://schemas.openxmlformats.org/officeDocument/2006/relationships/hyperlink" Target="&#38738;&#34521;&#24433;&#29255;/09&#34521;&#30340;&#19968;&#29983;/&#38754;&#22825;&#27193;&#34521;&#21069;&#32930;&#20280;&#20986;.mp4" TargetMode="External"/><Relationship Id="rId4" Type="http://schemas.openxmlformats.org/officeDocument/2006/relationships/image" Target="../media/image14.jpeg"/><Relationship Id="rId9" Type="http://schemas.openxmlformats.org/officeDocument/2006/relationships/hyperlink" Target="00&#22855;&#22937;&#30340;&#34521;&#21365;.pptx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副標題 2"/>
          <p:cNvSpPr>
            <a:spLocks noGrp="1"/>
          </p:cNvSpPr>
          <p:nvPr>
            <p:ph type="subTitle" idx="1"/>
          </p:nvPr>
        </p:nvSpPr>
        <p:spPr>
          <a:xfrm>
            <a:off x="1341438" y="4484688"/>
            <a:ext cx="6858000" cy="889000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台灣兩棲類動物保育協會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eaLnBrk="1" hangingPunct="1"/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教育推廣組</a:t>
            </a:r>
          </a:p>
        </p:txBody>
      </p:sp>
      <p:pic>
        <p:nvPicPr>
          <p:cNvPr id="4099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2268538"/>
            <a:ext cx="3455987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850" y="2530475"/>
            <a:ext cx="373221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矩形 3"/>
          <p:cNvSpPr>
            <a:spLocks noChangeArrowheads="1"/>
          </p:cNvSpPr>
          <p:nvPr/>
        </p:nvSpPr>
        <p:spPr bwMode="auto">
          <a:xfrm>
            <a:off x="179388" y="1019175"/>
            <a:ext cx="88328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8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百大入侵種宣導</a:t>
            </a:r>
            <a:endParaRPr lang="en-US" altLang="zh-TW" sz="4800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 dirty="0">
                <a:solidFill>
                  <a:srgbClr val="FFFFFF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蟾蜍</a:t>
            </a:r>
            <a:r>
              <a:rPr lang="zh-TW" altLang="en-US" sz="6000" dirty="0" smtClean="0">
                <a:solidFill>
                  <a:srgbClr val="FFFFFF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蛙</a:t>
            </a:r>
            <a:r>
              <a:rPr kumimoji="0" lang="zh-TW" altLang="en-US" sz="6000" dirty="0" smtClean="0">
                <a:solidFill>
                  <a:srgbClr val="FFFFFF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生什麼事</a:t>
            </a:r>
            <a:endParaRPr kumimoji="0" lang="zh-TW" altLang="en-US" sz="9600" dirty="0">
              <a:solidFill>
                <a:srgbClr val="FFFFFF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4102" name="文字方塊 1"/>
          <p:cNvSpPr txBox="1">
            <a:spLocks noChangeArrowheads="1"/>
          </p:cNvSpPr>
          <p:nvPr/>
        </p:nvSpPr>
        <p:spPr bwMode="auto">
          <a:xfrm>
            <a:off x="611188" y="461963"/>
            <a:ext cx="2592387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20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南投林管處</a:t>
            </a:r>
          </a:p>
        </p:txBody>
      </p:sp>
    </p:spTree>
    <p:extLst>
      <p:ext uri="{BB962C8B-B14F-4D97-AF65-F5344CB8AC3E}">
        <p14:creationId xmlns:p14="http://schemas.microsoft.com/office/powerpoint/2010/main" val="213875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【誤吃動畫】阿公烤蟾蜍請鄰居吃卻中毒　2死1傷  即時新聞  20160902  蘋果日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784" y="1024128"/>
            <a:ext cx="8696960" cy="489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116013" y="188913"/>
            <a:ext cx="6743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認識蛙蛙的各部位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268538" y="5876925"/>
            <a:ext cx="54721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蛙的各部位名稱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資料來源：楊懿如青蛙小站</a:t>
            </a:r>
            <a:r>
              <a:rPr lang="en-US" altLang="zh-TW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(2006)</a:t>
            </a:r>
          </a:p>
        </p:txBody>
      </p:sp>
      <p:pic>
        <p:nvPicPr>
          <p:cNvPr id="22532" name="Picture 4" descr="Component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6481763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66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23843" r="43700" b="29788"/>
          <a:stretch>
            <a:fillRect/>
          </a:stretch>
        </p:blipFill>
        <p:spPr bwMode="auto">
          <a:xfrm>
            <a:off x="974725" y="3219450"/>
            <a:ext cx="4537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116013" y="188913"/>
            <a:ext cx="6743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4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認識蛙蛙的各部位</a:t>
            </a:r>
          </a:p>
        </p:txBody>
      </p:sp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2051050" y="5589588"/>
            <a:ext cx="5472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0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蛙的各部位名稱</a:t>
            </a:r>
          </a:p>
        </p:txBody>
      </p:sp>
      <p:pic>
        <p:nvPicPr>
          <p:cNvPr id="23557" name="Picture 4" descr="DSC_2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81075"/>
            <a:ext cx="470535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452563" y="2557463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>
                <a:solidFill>
                  <a:srgbClr val="FF33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耳後腺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452563" y="1838325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>
                <a:solidFill>
                  <a:srgbClr val="FF33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背中線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930275" y="3406775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>
                <a:solidFill>
                  <a:srgbClr val="FF33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背側褶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8004175" y="2414588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>
                <a:solidFill>
                  <a:srgbClr val="FF33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吻端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8077200" y="1693863"/>
            <a:ext cx="1295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>
                <a:solidFill>
                  <a:srgbClr val="FF33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疣粒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892800" y="4702175"/>
            <a:ext cx="1295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800">
                <a:solidFill>
                  <a:srgbClr val="FF33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鼓膜</a:t>
            </a:r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>
            <a:off x="2603500" y="2125663"/>
            <a:ext cx="2520950" cy="2889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>
            <a:off x="2270125" y="3789363"/>
            <a:ext cx="882650" cy="106521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85005" name="Line 13"/>
          <p:cNvSpPr>
            <a:spLocks noChangeShapeType="1"/>
          </p:cNvSpPr>
          <p:nvPr/>
        </p:nvSpPr>
        <p:spPr bwMode="auto">
          <a:xfrm flipH="1">
            <a:off x="5411788" y="1981200"/>
            <a:ext cx="2665412" cy="2889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85006" name="Line 14"/>
          <p:cNvSpPr>
            <a:spLocks noChangeShapeType="1"/>
          </p:cNvSpPr>
          <p:nvPr/>
        </p:nvSpPr>
        <p:spPr bwMode="auto">
          <a:xfrm flipH="1" flipV="1">
            <a:off x="6708775" y="2557463"/>
            <a:ext cx="1368425" cy="14446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85007" name="Line 15"/>
          <p:cNvSpPr>
            <a:spLocks noChangeShapeType="1"/>
          </p:cNvSpPr>
          <p:nvPr/>
        </p:nvSpPr>
        <p:spPr bwMode="auto">
          <a:xfrm flipH="1">
            <a:off x="3779838" y="5013325"/>
            <a:ext cx="2016125" cy="63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603500" y="2486025"/>
            <a:ext cx="3384550" cy="720725"/>
            <a:chOff x="1156" y="2024"/>
            <a:chExt cx="2132" cy="454"/>
          </a:xfrm>
        </p:grpSpPr>
        <p:sp>
          <p:nvSpPr>
            <p:cNvPr id="23571" name="Oval 17"/>
            <p:cNvSpPr>
              <a:spLocks noChangeArrowheads="1"/>
            </p:cNvSpPr>
            <p:nvPr/>
          </p:nvSpPr>
          <p:spPr bwMode="auto">
            <a:xfrm>
              <a:off x="2835" y="2024"/>
              <a:ext cx="453" cy="454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zh-TW" altLang="en-US" sz="180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3572" name="Line 18"/>
            <p:cNvSpPr>
              <a:spLocks noChangeShapeType="1"/>
            </p:cNvSpPr>
            <p:nvPr/>
          </p:nvSpPr>
          <p:spPr bwMode="auto">
            <a:xfrm flipH="1">
              <a:off x="1156" y="2251"/>
              <a:ext cx="1679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zh-TW" alt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20" name="Line 15"/>
          <p:cNvSpPr>
            <a:spLocks noChangeShapeType="1"/>
          </p:cNvSpPr>
          <p:nvPr/>
        </p:nvSpPr>
        <p:spPr bwMode="auto">
          <a:xfrm flipH="1" flipV="1">
            <a:off x="5892800" y="3076575"/>
            <a:ext cx="95250" cy="1706563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37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534" grpId="0"/>
      <p:bldP spid="22535" grpId="0"/>
      <p:bldP spid="22536" grpId="0"/>
      <p:bldP spid="22537" grpId="0"/>
      <p:bldP spid="225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 sz="quarter"/>
          </p:nvPr>
        </p:nvSpPr>
        <p:spPr>
          <a:xfrm>
            <a:off x="486601" y="1202563"/>
            <a:ext cx="8351837" cy="20161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分辨青蛙與蟾蜍的方法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7" name="副標題 6"/>
          <p:cNvSpPr>
            <a:spLocks noGrp="1"/>
          </p:cNvSpPr>
          <p:nvPr>
            <p:ph type="subTitle" sz="quarter" idx="1"/>
          </p:nvPr>
        </p:nvSpPr>
        <p:spPr>
          <a:xfrm>
            <a:off x="1233519" y="3740553"/>
            <a:ext cx="6858000" cy="165576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3200" dirty="0" smtClean="0">
                <a:solidFill>
                  <a:srgbClr val="F808CA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媽媽小時候有教過</a:t>
            </a:r>
            <a:endParaRPr lang="zh-TW" altLang="en-US" sz="3200" dirty="0">
              <a:solidFill>
                <a:srgbClr val="F808CA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4" name="副標題 6"/>
          <p:cNvSpPr txBox="1">
            <a:spLocks/>
          </p:cNvSpPr>
          <p:nvPr/>
        </p:nvSpPr>
        <p:spPr bwMode="auto">
          <a:xfrm>
            <a:off x="665925" y="326263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defRPr>
            </a:lvl9pPr>
          </a:lstStyle>
          <a:p>
            <a:pPr eaLnBrk="1" hangingPunct="1">
              <a:defRPr/>
            </a:pPr>
            <a:r>
              <a:rPr lang="zh-TW" altLang="en-US" sz="4000" kern="0" dirty="0" smtClean="0">
                <a:solidFill>
                  <a:srgbClr val="F808CA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你如何分辨青蛙與蟾蜍？</a:t>
            </a:r>
            <a:endParaRPr lang="zh-TW" altLang="en-US" sz="4000" kern="0" dirty="0">
              <a:solidFill>
                <a:srgbClr val="F808CA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3" y="4342606"/>
            <a:ext cx="2910007" cy="255111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48409" y1="85189" x2="62033" y2="83861"/>
                        <a14:backgroundMark x1="61203" y1="77528" x2="64454" y2="77835"/>
                        <a14:backgroundMark x1="63001" y1="76813" x2="65768" y2="75179"/>
                        <a14:backgroundMark x1="85477" y1="61798" x2="81189" y2="66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636" y="2720808"/>
            <a:ext cx="3416877" cy="231336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336" y="2575719"/>
            <a:ext cx="3496066" cy="260354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30" y="4588290"/>
            <a:ext cx="3020540" cy="23094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9250" y1="58324" x2="15250" y2="60390"/>
                        <a14:backgroundMark x1="23333" y1="73938" x2="27833" y2="76923"/>
                        <a14:backgroundMark x1="20583" y1="70264" x2="22417" y2="71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310" y="4548578"/>
            <a:ext cx="3029526" cy="21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4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千百年來的秘技大公開</a:t>
            </a:r>
          </a:p>
        </p:txBody>
      </p:sp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3276600" y="1700213"/>
            <a:ext cx="2017713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72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根據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2484438" y="3213100"/>
            <a:ext cx="4175125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72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格林童話</a:t>
            </a:r>
          </a:p>
        </p:txBody>
      </p:sp>
      <p:grpSp>
        <p:nvGrpSpPr>
          <p:cNvPr id="4" name="群組 3"/>
          <p:cNvGrpSpPr>
            <a:grpSpLocks/>
          </p:cNvGrpSpPr>
          <p:nvPr/>
        </p:nvGrpSpPr>
        <p:grpSpPr bwMode="auto">
          <a:xfrm>
            <a:off x="1908175" y="1268413"/>
            <a:ext cx="5457825" cy="5305425"/>
            <a:chOff x="1907704" y="1268760"/>
            <a:chExt cx="5458544" cy="5304472"/>
          </a:xfrm>
        </p:grpSpPr>
        <p:pic>
          <p:nvPicPr>
            <p:cNvPr id="29702" name="圖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268760"/>
              <a:ext cx="5458544" cy="5304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3276600" y="5517232"/>
              <a:ext cx="2954656" cy="923330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TW" altLang="en-US" sz="54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青蛙王子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361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/>
      <p:bldP spid="1034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千百年來的秘技大公開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987675" y="1844675"/>
            <a:ext cx="29511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720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親一下</a:t>
            </a:r>
          </a:p>
        </p:txBody>
      </p:sp>
      <p:pic>
        <p:nvPicPr>
          <p:cNvPr id="110596" name="Picture 4" descr="%E6%B3%95%E5%9B%BD%E4%BA%BA%E4%BA%B2-%E9%9D%92%E8%9B%99-4156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42164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20140626092709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73238"/>
            <a:ext cx="6300787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3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692150"/>
            <a:ext cx="2601912" cy="725488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變王子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5651500" y="692150"/>
            <a:ext cx="2601913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zh-TW" altLang="en-US" sz="4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沒變王子</a:t>
            </a:r>
          </a:p>
        </p:txBody>
      </p:sp>
      <p:pic>
        <p:nvPicPr>
          <p:cNvPr id="105476" name="Picture 4" descr="240370-14050H25606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360045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755650" y="3357563"/>
            <a:ext cx="3095625" cy="1189037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72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是青蛙</a:t>
            </a:r>
          </a:p>
        </p:txBody>
      </p:sp>
      <p:pic>
        <p:nvPicPr>
          <p:cNvPr id="105478" name="Picture 6" descr="DSC_47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84313"/>
            <a:ext cx="446405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5219700" y="3429000"/>
            <a:ext cx="3095625" cy="1189038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720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是蟾蜍</a:t>
            </a:r>
          </a:p>
        </p:txBody>
      </p:sp>
    </p:spTree>
    <p:extLst>
      <p:ext uri="{BB962C8B-B14F-4D97-AF65-F5344CB8AC3E}">
        <p14:creationId xmlns:p14="http://schemas.microsoft.com/office/powerpoint/2010/main" val="22734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7" grpId="0" animBg="1"/>
      <p:bldP spid="1054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有耳後腺的才是蟾蜍</a:t>
            </a:r>
          </a:p>
        </p:txBody>
      </p:sp>
      <p:pic>
        <p:nvPicPr>
          <p:cNvPr id="22531" name="Picture 3" descr="DSC_6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933825"/>
            <a:ext cx="31654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DSC_17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657350"/>
            <a:ext cx="31670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DSC_01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3933825"/>
            <a:ext cx="2919412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盤古蟾蜍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1657350"/>
            <a:ext cx="29241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8" t="33145" r="27502" b="10509"/>
          <a:stretch>
            <a:fillRect/>
          </a:stretch>
        </p:blipFill>
        <p:spPr bwMode="auto">
          <a:xfrm>
            <a:off x="6143625" y="3960813"/>
            <a:ext cx="29083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8" t="16251"/>
          <a:stretch>
            <a:fillRect/>
          </a:stretch>
        </p:blipFill>
        <p:spPr bwMode="auto">
          <a:xfrm>
            <a:off x="6156325" y="1651000"/>
            <a:ext cx="2987675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2602305" y="1719808"/>
            <a:ext cx="57606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altLang="zh-TW" sz="2400" b="1" dirty="0">
                <a:ln/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</a:t>
            </a:r>
            <a:endParaRPr lang="zh-TW" altLang="en-US" sz="2400" b="1" dirty="0">
              <a:ln/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8504381" y="3996680"/>
            <a:ext cx="57606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altLang="zh-TW" sz="2400" b="1" dirty="0">
                <a:ln/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6</a:t>
            </a:r>
            <a:endParaRPr lang="zh-TW" altLang="en-US" sz="2400" b="1" dirty="0">
              <a:ln/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8484547" y="1768388"/>
            <a:ext cx="57606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altLang="zh-TW" sz="2400" b="1" dirty="0">
                <a:ln/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3</a:t>
            </a:r>
            <a:endParaRPr lang="zh-TW" altLang="en-US" sz="2400" b="1" dirty="0">
              <a:ln/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5514429" y="1691288"/>
            <a:ext cx="57606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altLang="zh-TW" sz="2400" b="1" dirty="0">
                <a:ln/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</a:t>
            </a:r>
            <a:endParaRPr lang="zh-TW" altLang="en-US" sz="2400" b="1" dirty="0">
              <a:ln/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5509113" y="3951985"/>
            <a:ext cx="57606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altLang="zh-TW" sz="2400" b="1" dirty="0">
                <a:ln/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5</a:t>
            </a:r>
            <a:endParaRPr lang="zh-TW" altLang="en-US" sz="2400" b="1" dirty="0">
              <a:ln/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630701" y="3996680"/>
            <a:ext cx="576064" cy="576064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altLang="zh-TW" sz="2400" b="1" dirty="0">
                <a:ln/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4</a:t>
            </a:r>
            <a:endParaRPr lang="zh-TW" altLang="en-US" sz="2400" b="1" dirty="0">
              <a:ln/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81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有毒？沒毒？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7493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跟洗手、親吻有關？</a:t>
            </a:r>
          </a:p>
        </p:txBody>
      </p:sp>
      <p:pic>
        <p:nvPicPr>
          <p:cNvPr id="23556" name="Picture 4" descr="DSC_4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05038"/>
            <a:ext cx="67691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6156325" y="160338"/>
            <a:ext cx="2906713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defRPr/>
            </a:pPr>
            <a:r>
              <a:rPr lang="en-US" altLang="zh-TW" sz="1600" dirty="0">
                <a:latin typeface="芫荽 0.94" pitchFamily="2" charset="-120"/>
                <a:ea typeface="芫荽 0.94" pitchFamily="2" charset="-120"/>
                <a:cs typeface="芫荽 0.94" pitchFamily="2" charset="-120"/>
                <a:hlinkClick r:id="rId3" action="ppaction://hlinksldjump"/>
              </a:rPr>
              <a:t>5.</a:t>
            </a:r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  <a:hlinkClick r:id="rId3" action="ppaction://hlinksldjump"/>
              </a:rPr>
              <a:t>摸到蟾蜍就中毒、千萬別摸</a:t>
            </a:r>
            <a:endParaRPr lang="en-US" altLang="zh-TW" sz="16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66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是毒藥還是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  <a:hlinkClick r:id="rId2"/>
              </a:rPr>
              <a:t>救命藥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24579" name="Picture 3" descr="C:\Users\ASUS\Desktop\青蛙影片\00簡報使用\和蟾蜍有關的藥品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46" y="1763841"/>
            <a:ext cx="5786438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http://www.ibaraki-meisan.gr.jp/wp-content/uploads/2012/02/02_MG_8102-e13293575169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07" y="2871661"/>
            <a:ext cx="3773487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7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141" l="9987" r="89949">
                        <a14:foregroundMark x1="48219" y1="24922" x2="57125" y2="24531"/>
                        <a14:foregroundMark x1="41730" y1="23828" x2="51781" y2="22109"/>
                        <a14:backgroundMark x1="26718" y1="68906" x2="31870" y2="75547"/>
                        <a14:backgroundMark x1="72519" y1="81797" x2="78817" y2="7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09" y="-152056"/>
            <a:ext cx="3130291" cy="254883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4761" y1="56261" x2="82989" y2="61826"/>
                        <a14:backgroundMark x1="72534" y1="75565" x2="67041" y2="75391"/>
                        <a14:backgroundMark x1="61370" y1="77739" x2="58890" y2="77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25" y="4610043"/>
            <a:ext cx="3473082" cy="235915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9660" y1="49783" x2="40085" y2="55418"/>
                        <a14:backgroundMark x1="78541" y1="53251" x2="78329" y2="62972"/>
                        <a14:backgroundMark x1="48725" y1="80867" x2="40085" y2="85944"/>
                        <a14:backgroundMark x1="42564" y1="79443" x2="45255" y2="79752"/>
                        <a14:backgroundMark x1="60765" y1="82477" x2="60552" y2="84272"/>
                        <a14:backgroundMark x1="77266" y1="84272" x2="75000" y2="87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6" t="10140" r="8180" b="8298"/>
          <a:stretch/>
        </p:blipFill>
        <p:spPr>
          <a:xfrm>
            <a:off x="6763145" y="4054454"/>
            <a:ext cx="2377134" cy="278892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28615" y1="60026" x2="28615" y2="67342"/>
                        <a14:backgroundMark x1="31462" y1="71718" x2="37923" y2="79360"/>
                        <a14:backgroundMark x1="71846" y1="66819" x2="72000" y2="70020"/>
                        <a14:backgroundMark x1="71692" y1="78119" x2="71077" y2="78250"/>
                        <a14:backgroundMark x1="70846" y1="78772" x2="71077" y2="79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-18256"/>
            <a:ext cx="2286000" cy="2692204"/>
          </a:xfrm>
          <a:prstGeom prst="rect">
            <a:avLst/>
          </a:prstGeom>
        </p:spPr>
      </p:pic>
      <p:grpSp>
        <p:nvGrpSpPr>
          <p:cNvPr id="9" name="群組 7"/>
          <p:cNvGrpSpPr>
            <a:grpSpLocks/>
          </p:cNvGrpSpPr>
          <p:nvPr/>
        </p:nvGrpSpPr>
        <p:grpSpPr bwMode="auto">
          <a:xfrm>
            <a:off x="1076656" y="2542968"/>
            <a:ext cx="2392233" cy="2105325"/>
            <a:chOff x="467544" y="1268759"/>
            <a:chExt cx="1215403" cy="1080121"/>
          </a:xfrm>
        </p:grpSpPr>
        <p:sp>
          <p:nvSpPr>
            <p:cNvPr id="10" name="橢圓 9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1" name="文字方塊 6"/>
            <p:cNvSpPr txBox="1">
              <a:spLocks noChangeArrowheads="1"/>
            </p:cNvSpPr>
            <p:nvPr/>
          </p:nvSpPr>
          <p:spPr bwMode="auto">
            <a:xfrm>
              <a:off x="519792" y="1627231"/>
              <a:ext cx="1163155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澳洲例子</a:t>
              </a:r>
            </a:p>
          </p:txBody>
        </p:sp>
      </p:grpSp>
      <p:grpSp>
        <p:nvGrpSpPr>
          <p:cNvPr id="15" name="群組 7"/>
          <p:cNvGrpSpPr>
            <a:grpSpLocks/>
          </p:cNvGrpSpPr>
          <p:nvPr/>
        </p:nvGrpSpPr>
        <p:grpSpPr bwMode="auto">
          <a:xfrm>
            <a:off x="3414645" y="4054454"/>
            <a:ext cx="2267691" cy="2105325"/>
            <a:chOff x="467544" y="1268759"/>
            <a:chExt cx="1152128" cy="1080121"/>
          </a:xfrm>
          <a:solidFill>
            <a:srgbClr val="92D050"/>
          </a:solidFill>
        </p:grpSpPr>
        <p:sp>
          <p:nvSpPr>
            <p:cNvPr id="16" name="橢圓 15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7" name="文字方塊 6"/>
            <p:cNvSpPr txBox="1">
              <a:spLocks noChangeArrowheads="1"/>
            </p:cNvSpPr>
            <p:nvPr/>
          </p:nvSpPr>
          <p:spPr bwMode="auto">
            <a:xfrm>
              <a:off x="520104" y="1589420"/>
              <a:ext cx="1050062" cy="3947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怎麼做</a:t>
              </a:r>
              <a:endParaRPr kumimoji="1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8" name="群組 7"/>
          <p:cNvGrpSpPr>
            <a:grpSpLocks/>
          </p:cNvGrpSpPr>
          <p:nvPr/>
        </p:nvGrpSpPr>
        <p:grpSpPr bwMode="auto">
          <a:xfrm>
            <a:off x="3290063" y="1211617"/>
            <a:ext cx="2267691" cy="2105325"/>
            <a:chOff x="467544" y="1268759"/>
            <a:chExt cx="1152128" cy="1080121"/>
          </a:xfrm>
          <a:solidFill>
            <a:srgbClr val="FFC000"/>
          </a:solidFill>
        </p:grpSpPr>
        <p:sp>
          <p:nvSpPr>
            <p:cNvPr id="19" name="橢圓 18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0" name="文字方塊 6"/>
            <p:cNvSpPr txBox="1">
              <a:spLocks noChangeArrowheads="1"/>
            </p:cNvSpPr>
            <p:nvPr/>
          </p:nvSpPr>
          <p:spPr bwMode="auto">
            <a:xfrm>
              <a:off x="610865" y="1623982"/>
              <a:ext cx="929212" cy="363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認識牠</a:t>
              </a:r>
            </a:p>
          </p:txBody>
        </p:sp>
      </p:grp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08403" y="77712"/>
            <a:ext cx="7772400" cy="1096040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今日課程</a:t>
            </a:r>
            <a:endParaRPr lang="zh-TW" altLang="en-US" sz="44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21" name="群組 7"/>
          <p:cNvGrpSpPr>
            <a:grpSpLocks/>
          </p:cNvGrpSpPr>
          <p:nvPr/>
        </p:nvGrpSpPr>
        <p:grpSpPr bwMode="auto">
          <a:xfrm>
            <a:off x="5477400" y="2522685"/>
            <a:ext cx="2267691" cy="2105325"/>
            <a:chOff x="467544" y="1268759"/>
            <a:chExt cx="1152128" cy="1080121"/>
          </a:xfrm>
          <a:solidFill>
            <a:srgbClr val="7030A0"/>
          </a:solidFill>
        </p:grpSpPr>
        <p:sp>
          <p:nvSpPr>
            <p:cNvPr id="22" name="橢圓 21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23" name="文字方塊 6"/>
            <p:cNvSpPr txBox="1">
              <a:spLocks noChangeArrowheads="1"/>
            </p:cNvSpPr>
            <p:nvPr/>
          </p:nvSpPr>
          <p:spPr bwMode="auto">
            <a:xfrm>
              <a:off x="610865" y="1623982"/>
              <a:ext cx="917952" cy="363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000" dirty="0">
                  <a:solidFill>
                    <a:srgbClr val="FFFFFF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分辨</a:t>
              </a:r>
              <a:r>
                <a:rPr kumimoji="1" lang="zh-TW" alt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7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71705" y="201485"/>
            <a:ext cx="7886700" cy="1325563"/>
          </a:xfrm>
        </p:spPr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台灣蛙類共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36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種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~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蟾蜍兩種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+1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203825" y="1485285"/>
            <a:ext cx="3629891" cy="2555184"/>
            <a:chOff x="0" y="4052994"/>
            <a:chExt cx="3629891" cy="255518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52994"/>
              <a:ext cx="3629891" cy="2404214"/>
            </a:xfrm>
            <a:prstGeom prst="rect">
              <a:avLst/>
            </a:prstGeom>
          </p:spPr>
        </p:pic>
        <p:sp>
          <p:nvSpPr>
            <p:cNvPr id="5" name="文字方塊 4"/>
            <p:cNvSpPr txBox="1"/>
            <p:nvPr/>
          </p:nvSpPr>
          <p:spPr>
            <a:xfrm>
              <a:off x="2484584" y="6084958"/>
              <a:ext cx="969817" cy="5232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盤古蟾蜍</a:t>
              </a:r>
              <a:endParaRPr lang="en-US" altLang="zh-TW" sz="1400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  <a:p>
              <a:endParaRPr lang="zh-TW" altLang="en-US" sz="1400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2970736" y="4025379"/>
            <a:ext cx="3629891" cy="2555184"/>
            <a:chOff x="0" y="4052994"/>
            <a:chExt cx="3629891" cy="2555184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52994"/>
              <a:ext cx="3629891" cy="2404213"/>
            </a:xfrm>
            <a:prstGeom prst="rect">
              <a:avLst/>
            </a:prstGeom>
          </p:spPr>
        </p:pic>
        <p:sp>
          <p:nvSpPr>
            <p:cNvPr id="10" name="文字方塊 9"/>
            <p:cNvSpPr txBox="1"/>
            <p:nvPr/>
          </p:nvSpPr>
          <p:spPr>
            <a:xfrm>
              <a:off x="2484584" y="6084958"/>
              <a:ext cx="969817" cy="52322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黑眶蟾蜍</a:t>
              </a:r>
              <a:endParaRPr lang="en-US" altLang="zh-TW" sz="1400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  <a:p>
              <a:endParaRPr lang="zh-TW" altLang="en-US" sz="1400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310284" y="1527048"/>
            <a:ext cx="4685246" cy="2230525"/>
            <a:chOff x="14180" y="4721452"/>
            <a:chExt cx="3601530" cy="1781366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45" b="100000" l="9954" r="89931">
                          <a14:backgroundMark x1="30778" y1="95855" x2="41762" y2="97064"/>
                          <a14:backgroundMark x1="64302" y1="80484" x2="70709" y2="84629"/>
                          <a14:backgroundMark x1="59725" y1="80138" x2="69222" y2="85838"/>
                          <a14:backgroundMark x1="39474" y1="92055" x2="41762" y2="95855"/>
                          <a14:backgroundMark x1="64645" y1="75130" x2="64645" y2="78929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04"/>
            <a:stretch/>
          </p:blipFill>
          <p:spPr>
            <a:xfrm>
              <a:off x="14180" y="4721452"/>
              <a:ext cx="3601530" cy="1735755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2484584" y="6084958"/>
              <a:ext cx="969817" cy="41786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zh-TW" altLang="en-US" sz="1400" dirty="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海</a:t>
              </a:r>
              <a:r>
                <a:rPr lang="zh-TW" altLang="en-US" sz="1400" dirty="0" smtClean="0"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蟾蜍</a:t>
              </a:r>
              <a:endParaRPr lang="en-US" altLang="zh-TW" sz="1400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  <a:p>
              <a:endParaRPr lang="zh-TW" altLang="en-US" sz="1400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14" name="群組 7"/>
          <p:cNvGrpSpPr>
            <a:grpSpLocks/>
          </p:cNvGrpSpPr>
          <p:nvPr/>
        </p:nvGrpSpPr>
        <p:grpSpPr bwMode="auto">
          <a:xfrm>
            <a:off x="200249" y="183498"/>
            <a:ext cx="1371456" cy="1336083"/>
            <a:chOff x="467544" y="1268759"/>
            <a:chExt cx="1152128" cy="1080121"/>
          </a:xfrm>
          <a:solidFill>
            <a:srgbClr val="7030A0"/>
          </a:solidFill>
        </p:grpSpPr>
        <p:sp>
          <p:nvSpPr>
            <p:cNvPr id="15" name="橢圓 14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6" name="文字方塊 6"/>
            <p:cNvSpPr txBox="1">
              <a:spLocks noChangeArrowheads="1"/>
            </p:cNvSpPr>
            <p:nvPr/>
          </p:nvSpPr>
          <p:spPr bwMode="auto">
            <a:xfrm>
              <a:off x="610865" y="1623982"/>
              <a:ext cx="917952" cy="20527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000" dirty="0">
                  <a:solidFill>
                    <a:srgbClr val="FFFFFF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分辨</a:t>
              </a:r>
              <a:r>
                <a:rPr kumimoji="1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084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400" y="0"/>
            <a:ext cx="484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3758" r="49619" b="64174"/>
          <a:stretch/>
        </p:blipFill>
        <p:spPr>
          <a:xfrm>
            <a:off x="240144" y="212436"/>
            <a:ext cx="4555241" cy="288174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5" r="50524"/>
          <a:stretch/>
        </p:blipFill>
        <p:spPr>
          <a:xfrm>
            <a:off x="5361655" y="129304"/>
            <a:ext cx="3532964" cy="659607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1" t="13199" r="1049" b="61885"/>
          <a:stretch/>
        </p:blipFill>
        <p:spPr>
          <a:xfrm>
            <a:off x="240144" y="3269673"/>
            <a:ext cx="4588426" cy="33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0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7" t="37980" r="287" b="27408"/>
          <a:stretch/>
        </p:blipFill>
        <p:spPr>
          <a:xfrm>
            <a:off x="249382" y="212436"/>
            <a:ext cx="5488771" cy="52832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0" t="71380"/>
          <a:stretch/>
        </p:blipFill>
        <p:spPr>
          <a:xfrm>
            <a:off x="4350327" y="2992580"/>
            <a:ext cx="4661514" cy="3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     海蟾蜍外型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8910" l="9950" r="92322">
                        <a14:backgroundMark x1="39028" y1="72683" x2="46297" y2="79225"/>
                        <a14:backgroundMark x1="47887" y1="71714" x2="51340" y2="76136"/>
                        <a14:backgroundMark x1="54203" y1="71835" x2="60109" y2="71714"/>
                        <a14:backgroundMark x1="37574" y1="67898" x2="43117" y2="72380"/>
                        <a14:backgroundMark x1="34984" y1="64506" x2="36938" y2="66747"/>
                        <a14:backgroundMark x1="34848" y1="63961" x2="33985" y2="6432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21370" r="7793" b="3322"/>
          <a:stretch/>
        </p:blipFill>
        <p:spPr>
          <a:xfrm>
            <a:off x="4023824" y="2946784"/>
            <a:ext cx="4978227" cy="36974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7519" y1="62144" x2="62426" y2="69655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6" t="19557" r="17197" b="11850"/>
          <a:stretch/>
        </p:blipFill>
        <p:spPr>
          <a:xfrm rot="21061707">
            <a:off x="101101" y="1455877"/>
            <a:ext cx="5553118" cy="409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5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台灣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2+1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三種蟾蜍辨識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161"/>
            <a:ext cx="9144000" cy="476870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112675" y="6488668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資料來源：何俊霖</a:t>
            </a:r>
            <a:endParaRPr lang="zh-TW" altLang="en-US" sz="16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075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301" y="-95511"/>
            <a:ext cx="7886700" cy="1325563"/>
          </a:xfrm>
        </p:spPr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蟾蜍外觀比較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67" b="98608" l="2958" r="89849">
                        <a14:foregroundMark x1="62877" y1="14308" x2="59049" y2="28538"/>
                        <a14:foregroundMark x1="65719" y1="17247" x2="71694" y2="28306"/>
                        <a14:foregroundMark x1="72564" y1="26759" x2="76218" y2="26759"/>
                        <a14:foregroundMark x1="74536" y1="26759" x2="78712" y2="28770"/>
                        <a14:foregroundMark x1="82715" y1="46017" x2="82715" y2="51353"/>
                        <a14:foregroundMark x1="62065" y1="66667" x2="51450" y2="83527"/>
                        <a14:foregroundMark x1="75696" y1="55375" x2="75058" y2="58469"/>
                        <a14:foregroundMark x1="53944" y1="83991" x2="51740" y2="89946"/>
                        <a14:foregroundMark x1="19490" y1="62026" x2="12355" y2="82212"/>
                        <a14:foregroundMark x1="52900" y1="29621" x2="25174" y2="42305"/>
                        <a14:foregroundMark x1="58237" y1="17247" x2="35441" y2="35189"/>
                        <a14:foregroundMark x1="32483" y1="36040" x2="26682" y2="39366"/>
                        <a14:foregroundMark x1="35441" y1="32947" x2="25986" y2="37200"/>
                        <a14:foregroundMark x1="58063" y1="14153" x2="59571" y2="12761"/>
                        <a14:foregroundMark x1="4524" y1="56226" x2="9513" y2="52514"/>
                        <a14:foregroundMark x1="20186" y1="43852" x2="23144" y2="40526"/>
                        <a14:foregroundMark x1="23318" y1="40526" x2="25000" y2="378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53" y="1001921"/>
            <a:ext cx="5237552" cy="392760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26" b="99393" l="0" r="89727">
                        <a14:foregroundMark x1="75709" y1="43455" x2="76822" y2="50135"/>
                        <a14:foregroundMark x1="81275" y1="35290" x2="81984" y2="38664"/>
                        <a14:foregroundMark x1="81123" y1="38192" x2="78441" y2="50607"/>
                        <a14:foregroundMark x1="51721" y1="66127" x2="50101" y2="77598"/>
                        <a14:foregroundMark x1="60324" y1="59244" x2="60476" y2="67611"/>
                        <a14:foregroundMark x1="63360" y1="56613" x2="64069" y2="72335"/>
                        <a14:foregroundMark x1="62804" y1="56343" x2="69990" y2="78340"/>
                        <a14:foregroundMark x1="69990" y1="51552" x2="69079" y2="62078"/>
                        <a14:foregroundMark x1="65536" y1="69501" x2="72166" y2="86977"/>
                        <a14:foregroundMark x1="69990" y1="71660" x2="78441" y2="82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90" y="3108138"/>
            <a:ext cx="4857640" cy="364277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27" b="100000" l="0" r="82085">
                        <a14:foregroundMark x1="38029" y1="93384" x2="40717" y2="95662"/>
                        <a14:foregroundMark x1="44463" y1="87093" x2="43648" y2="96855"/>
                        <a14:foregroundMark x1="74511" y1="57918" x2="72801" y2="58894"/>
                        <a14:foregroundMark x1="77443" y1="50434" x2="75733" y2="55965"/>
                        <a14:foregroundMark x1="77932" y1="46421" x2="74511" y2="57918"/>
                        <a14:foregroundMark x1="68567" y1="64967" x2="67345" y2="66594"/>
                        <a14:foregroundMark x1="68404" y1="67028" x2="62215" y2="73427"/>
                        <a14:foregroundMark x1="48616" y1="87744" x2="48616" y2="89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9" r="15083"/>
          <a:stretch/>
        </p:blipFill>
        <p:spPr>
          <a:xfrm>
            <a:off x="2880957" y="-95511"/>
            <a:ext cx="4335345" cy="344787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05" b="100000" l="0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5" r="11460"/>
          <a:stretch/>
        </p:blipFill>
        <p:spPr>
          <a:xfrm>
            <a:off x="0" y="1001921"/>
            <a:ext cx="4911634" cy="402177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36" b="100000" l="0" r="89895">
                        <a14:foregroundMark x1="74956" y1="62881" x2="72759" y2="55269"/>
                        <a14:foregroundMark x1="76801" y1="58899" x2="76801" y2="58899"/>
                        <a14:foregroundMark x1="53603" y1="83724" x2="53603" y2="83724"/>
                        <a14:foregroundMark x1="53779" y1="83958" x2="52724" y2="88056"/>
                        <a14:foregroundMark x1="70035" y1="64286" x2="64323" y2="72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61" r="14911"/>
          <a:stretch/>
        </p:blipFill>
        <p:spPr>
          <a:xfrm>
            <a:off x="-44576" y="3596590"/>
            <a:ext cx="4421015" cy="310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7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考試囉</a:t>
            </a: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每張照片有一隻海蟾蜍把牠找出來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86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7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海蟾蜍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認知測驗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2" b="98148" l="9973" r="89982">
                        <a14:foregroundMark x1="56831" y1="15472" x2="71539" y2="23059"/>
                        <a14:foregroundMark x1="64754" y1="14695" x2="69126" y2="17861"/>
                        <a14:foregroundMark x1="57332" y1="15890" x2="54964" y2="20012"/>
                        <a14:foregroundMark x1="42077" y1="41338" x2="47040" y2="42413"/>
                        <a14:foregroundMark x1="46357" y1="37754" x2="45310" y2="41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6" y="3509963"/>
            <a:ext cx="3931330" cy="299683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305" l="2871" r="96332">
                        <a14:foregroundMark x1="22967" y1="16525" x2="44179" y2="35835"/>
                        <a14:foregroundMark x1="17065" y1="13196" x2="22967" y2="31780"/>
                        <a14:foregroundMark x1="16746" y1="10956" x2="57815" y2="11380"/>
                        <a14:foregroundMark x1="14434" y1="9806" x2="18820" y2="10956"/>
                        <a14:backgroundMark x1="8214" y1="9383" x2="3509" y2="37591"/>
                        <a14:backgroundMark x1="15869" y1="4903" x2="95295" y2="666"/>
                        <a14:backgroundMark x1="22089" y1="60472" x2="33254" y2="79722"/>
                        <a14:backgroundMark x1="74641" y1="63378" x2="75518" y2="74818"/>
                        <a14:backgroundMark x1="64833" y1="71186" x2="69617" y2="78814"/>
                        <a14:backgroundMark x1="61882" y1="79056" x2="61643" y2="81538"/>
                        <a14:backgroundMark x1="39155" y1="82385" x2="33892" y2="81719"/>
                        <a14:backgroundMark x1="42026" y1="47700" x2="47608" y2="48366"/>
                        <a14:backgroundMark x1="52313" y1="47276" x2="49362" y2="46610"/>
                        <a14:backgroundMark x1="35008" y1="47458" x2="39713" y2="46126"/>
                        <a14:backgroundMark x1="54944" y1="47700" x2="59011" y2="46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323" y="357615"/>
            <a:ext cx="1866071" cy="24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6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6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6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9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228600"/>
            <a:ext cx="905256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KAHOOT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篇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 smtClean="0">
                <a:hlinkClick r:id="rId2"/>
              </a:rPr>
              <a:t>create.kahoot.it</a:t>
            </a:r>
            <a:r>
              <a:rPr lang="en-US" altLang="zh-TW" dirty="0" smtClean="0">
                <a:hlinkClick r:id="rId2"/>
              </a:rPr>
              <a:t>/course/</a:t>
            </a:r>
            <a:r>
              <a:rPr lang="en-US" altLang="zh-TW" dirty="0" err="1" smtClean="0">
                <a:hlinkClick r:id="rId2"/>
              </a:rPr>
              <a:t>6c6c5c64-6df5-4d41-b695-2ef7d1a90c2b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233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15034" y="220965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sz="54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對海蟾蜍的印象</a:t>
            </a:r>
            <a:r>
              <a:rPr lang="en-US" altLang="zh-TW" sz="54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OX</a:t>
            </a:r>
            <a:r>
              <a:rPr lang="zh-TW" altLang="en-US" sz="54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作答</a:t>
            </a:r>
            <a:endParaRPr lang="zh-TW" altLang="en-US" sz="54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3642" y="2162308"/>
            <a:ext cx="7251192" cy="3305619"/>
          </a:xfrm>
        </p:spPr>
        <p:txBody>
          <a:bodyPr>
            <a:noAutofit/>
          </a:bodyPr>
          <a:lstStyle/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不用管牠，牠不會影響到</a:t>
            </a: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我們</a:t>
            </a:r>
            <a:endParaRPr lang="zh-TW" altLang="en-US" sz="32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公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蛙可以叫很大聲、母蛙聲音比較</a:t>
            </a: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小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青蛙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視力很好、晚上看的超清楚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海蟾蜍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有毒摸到就中毒了千萬別</a:t>
            </a: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摸</a:t>
            </a:r>
            <a:endParaRPr lang="en-US" altLang="zh-TW" sz="3200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海</a:t>
            </a: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蟾蜍不會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造成</a:t>
            </a:r>
            <a:r>
              <a:rPr lang="zh-TW" altLang="en-US" sz="32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狗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狗吸毒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zh-TW" altLang="en-US" sz="3200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1025261" cy="1429896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347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39DA28-6172-416F-BB1B-8CB9E56A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2021/11/7-12/31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非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繁殖期分布範圍</a:t>
            </a:r>
          </a:p>
        </p:txBody>
      </p:sp>
      <p:sp>
        <p:nvSpPr>
          <p:cNvPr id="3" name="內容版面配置區 4">
            <a:extLst>
              <a:ext uri="{FF2B5EF4-FFF2-40B4-BE49-F238E27FC236}">
                <a16:creationId xmlns:a16="http://schemas.microsoft.com/office/drawing/2014/main" id="{0034BDBE-461D-41F7-8804-4395ABBBF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73" y="1009291"/>
            <a:ext cx="8333117" cy="5572664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累計</a:t>
            </a:r>
            <a:r>
              <a:rPr lang="en-US" altLang="zh-TW" sz="3200" dirty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253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個分布點位、</a:t>
            </a:r>
            <a:r>
              <a:rPr lang="en-US" altLang="zh-TW" sz="3200" dirty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483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隻次</a:t>
            </a:r>
            <a:endParaRPr lang="en-US" altLang="zh-TW" sz="32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北勢里、御史里、中原里、新豐里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7DE7DBA-C3AC-43C6-A01E-7CE3C7CD41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312" y="2066925"/>
            <a:ext cx="7199376" cy="4791075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7B0DC84-7E9A-4674-B07B-129FFE509C20}"/>
              </a:ext>
            </a:extLst>
          </p:cNvPr>
          <p:cNvSpPr txBox="1"/>
          <p:nvPr/>
        </p:nvSpPr>
        <p:spPr>
          <a:xfrm>
            <a:off x="1248343" y="4000797"/>
            <a:ext cx="175814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Panama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覓食區域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160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m</a:t>
            </a:r>
            <a:r>
              <a:rPr kumimoji="0" lang="en-US" altLang="zh-TW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</a:t>
            </a: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</a:t>
            </a:r>
            <a:r>
              <a:rPr kumimoji="0" lang="en-US" altLang="zh-TW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(Zug &amp; Zug, 1979)</a:t>
            </a:r>
            <a:r>
              <a:rPr kumimoji="0" lang="zh-TW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5895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39DA28-6172-416F-BB1B-8CB9E56A6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2021/11/7-12/31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海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蟾蜍分布範圍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54A1C2FB-8FC6-4C26-B089-84856EAF4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已知範圍：烏溪以南、隘寮溪以北</a:t>
            </a:r>
            <a:endParaRPr lang="en-US" altLang="zh-TW" sz="32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                     台</a:t>
            </a:r>
            <a:r>
              <a:rPr lang="en-US" altLang="zh-TW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63</a:t>
            </a:r>
            <a:r>
              <a:rPr lang="zh-TW" altLang="en-US" sz="32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線以東</a:t>
            </a:r>
          </a:p>
          <a:p>
            <a:endParaRPr lang="zh-TW" altLang="en-US" sz="32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BCD1D87-3552-4AF4-BFE8-B8A4A981A5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5242"/>
            <a:ext cx="9144000" cy="480275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70EDADB-85C6-4D80-9A03-F19C2BDEA4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86" y="2483193"/>
            <a:ext cx="400051" cy="4000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075A40B-5E51-4F65-9DC3-85B631EC212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371" y="3092923"/>
            <a:ext cx="327265" cy="32726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6920FBA-9D37-4651-97BC-BFDD5063E2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769" y="2734662"/>
            <a:ext cx="360241" cy="36024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7DAEC72-F444-40E6-AB0F-25B29E5FA234}"/>
              </a:ext>
            </a:extLst>
          </p:cNvPr>
          <p:cNvSpPr txBox="1"/>
          <p:nvPr/>
        </p:nvSpPr>
        <p:spPr>
          <a:xfrm>
            <a:off x="6641017" y="303720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烏溪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059BFD2-DED0-4821-8E9D-99E9DA55DDAC}"/>
              </a:ext>
            </a:extLst>
          </p:cNvPr>
          <p:cNvSpPr txBox="1"/>
          <p:nvPr/>
        </p:nvSpPr>
        <p:spPr>
          <a:xfrm>
            <a:off x="3983445" y="594542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0000CC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隘寮溪</a:t>
            </a:r>
          </a:p>
        </p:txBody>
      </p:sp>
    </p:spTree>
    <p:extLst>
      <p:ext uri="{BB962C8B-B14F-4D97-AF65-F5344CB8AC3E}">
        <p14:creationId xmlns:p14="http://schemas.microsoft.com/office/powerpoint/2010/main" val="14990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非繁殖期主要出現在菜園、果園旱地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57" y="943155"/>
            <a:ext cx="7862977" cy="5241984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5" y="897147"/>
            <a:ext cx="9213114" cy="61329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40" y="943155"/>
            <a:ext cx="9144000" cy="6086982"/>
          </a:xfrm>
          <a:prstGeom prst="rect">
            <a:avLst/>
          </a:prstGeom>
        </p:spPr>
      </p:pic>
      <p:pic>
        <p:nvPicPr>
          <p:cNvPr id="8" name="圖片 7" descr="一張含有 植物 的圖片&#10;&#10;自動產生的描述">
            <a:extLst>
              <a:ext uri="{FF2B5EF4-FFF2-40B4-BE49-F238E27FC236}">
                <a16:creationId xmlns:a16="http://schemas.microsoft.com/office/drawing/2014/main" id="{3B80F9C9-B542-4882-BCEB-62939F9464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48396" y="2642227"/>
            <a:ext cx="6057053" cy="45427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275" y="943155"/>
            <a:ext cx="8975785" cy="59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8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我們可以怎麼做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移除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送往集中收容所</a:t>
            </a:r>
          </a:p>
        </p:txBody>
      </p:sp>
    </p:spTree>
    <p:extLst>
      <p:ext uri="{BB962C8B-B14F-4D97-AF65-F5344CB8AC3E}">
        <p14:creationId xmlns:p14="http://schemas.microsoft.com/office/powerpoint/2010/main" val="71898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通報流程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路殺社</a:t>
            </a:r>
            <a:r>
              <a:rPr lang="en-US" altLang="zh-TW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志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工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4" name="群組 7"/>
          <p:cNvGrpSpPr>
            <a:grpSpLocks/>
          </p:cNvGrpSpPr>
          <p:nvPr/>
        </p:nvGrpSpPr>
        <p:grpSpPr bwMode="auto">
          <a:xfrm>
            <a:off x="3438154" y="588878"/>
            <a:ext cx="2267691" cy="2105325"/>
            <a:chOff x="467544" y="1268759"/>
            <a:chExt cx="1152128" cy="1080121"/>
          </a:xfrm>
          <a:solidFill>
            <a:srgbClr val="92D050"/>
          </a:solidFill>
        </p:grpSpPr>
        <p:sp>
          <p:nvSpPr>
            <p:cNvPr id="5" name="橢圓 4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6" name="文字方塊 6"/>
            <p:cNvSpPr txBox="1">
              <a:spLocks noChangeArrowheads="1"/>
            </p:cNvSpPr>
            <p:nvPr/>
          </p:nvSpPr>
          <p:spPr bwMode="auto">
            <a:xfrm>
              <a:off x="520104" y="1589420"/>
              <a:ext cx="1050062" cy="3947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怎麼做</a:t>
              </a:r>
              <a:endParaRPr kumimoji="1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91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101" y="743128"/>
            <a:ext cx="6269967" cy="326986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52742" y="165730"/>
            <a:ext cx="2680717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海蟾蜍通報方式</a:t>
            </a:r>
            <a:endParaRPr lang="zh-TW" altLang="en-US" sz="28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014971" y="4385176"/>
            <a:ext cx="2549096" cy="40011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TW" altLang="en-US" sz="2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路殺社</a:t>
            </a:r>
            <a:r>
              <a:rPr lang="en-US" altLang="zh-TW" sz="2000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r>
              <a:rPr lang="zh-TW" altLang="en-US" sz="2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</a:t>
            </a:r>
            <a:endParaRPr lang="zh-TW" altLang="en-US" sz="20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8" name="Picture 16" descr="http://s05.calm9.com/qrcode/2022-04/XNXS6YLP5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24" y="4991873"/>
            <a:ext cx="105727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1380731" y="6103327"/>
            <a:ext cx="1939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路殺</a:t>
            </a:r>
            <a:r>
              <a:rPr lang="zh-TW" altLang="en-US" sz="1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社</a:t>
            </a:r>
            <a:r>
              <a:rPr lang="en-US" altLang="zh-TW" sz="1600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r>
              <a:rPr lang="zh-TW" altLang="en-US" sz="1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通報上傳示範</a:t>
            </a:r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影片</a:t>
            </a:r>
          </a:p>
        </p:txBody>
      </p:sp>
      <p:pic>
        <p:nvPicPr>
          <p:cNvPr id="10" name="Picture 18" descr="http://s05.calm9.com/qrcode/2022-04/RDH6SCVB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793" y="4982729"/>
            <a:ext cx="1057275" cy="105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6271148" y="6081546"/>
            <a:ext cx="212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兩棲類保育志工網</a:t>
            </a:r>
            <a:r>
              <a:rPr lang="zh-TW" altLang="en-US" sz="1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通報上傳示範</a:t>
            </a:r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影片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5772263" y="4385176"/>
            <a:ext cx="3065263" cy="40011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2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r>
              <a:rPr lang="zh-TW" altLang="en-US" sz="2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兩棲類保育志工網通報</a:t>
            </a:r>
            <a:endParaRPr lang="zh-TW" altLang="en-US" sz="20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84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路殺社</a:t>
            </a:r>
            <a:r>
              <a:rPr lang="en-US" altLang="zh-TW" dirty="0" err="1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通報示範影片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/>
            </a:r>
            <a:b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</a:br>
            <a:endParaRPr lang="zh-TW" altLang="en-US" dirty="0"/>
          </a:p>
        </p:txBody>
      </p:sp>
      <p:pic>
        <p:nvPicPr>
          <p:cNvPr id="4" name="lqWl6W0zCr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64" y="1716786"/>
            <a:ext cx="9139936" cy="51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4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455345" y="271234"/>
            <a:ext cx="5075463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路殺社</a:t>
            </a:r>
            <a:r>
              <a:rPr lang="en-US" altLang="zh-TW" sz="4000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r>
              <a:rPr lang="zh-TW" altLang="en-US" sz="4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</a:t>
            </a:r>
            <a:endParaRPr lang="zh-TW" altLang="en-US" sz="40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890015" y="1455731"/>
            <a:ext cx="2126193" cy="1564767"/>
            <a:chOff x="5364801" y="4636715"/>
            <a:chExt cx="1480360" cy="904464"/>
          </a:xfrm>
        </p:grpSpPr>
        <p:sp>
          <p:nvSpPr>
            <p:cNvPr id="4" name="圓角矩形 3"/>
            <p:cNvSpPr/>
            <p:nvPr/>
          </p:nvSpPr>
          <p:spPr>
            <a:xfrm>
              <a:off x="5364801" y="4636715"/>
              <a:ext cx="1333773" cy="9044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5640296" y="5206787"/>
              <a:ext cx="1204865" cy="19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搜尋路殺社</a:t>
              </a:r>
            </a:p>
          </p:txBody>
        </p: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90143" y="4809491"/>
              <a:ext cx="1308431" cy="309610"/>
            </a:xfrm>
            <a:prstGeom prst="rect">
              <a:avLst/>
            </a:prstGeom>
          </p:spPr>
        </p:pic>
      </p:grpSp>
      <p:grpSp>
        <p:nvGrpSpPr>
          <p:cNvPr id="7" name="群組 6"/>
          <p:cNvGrpSpPr/>
          <p:nvPr/>
        </p:nvGrpSpPr>
        <p:grpSpPr>
          <a:xfrm>
            <a:off x="292433" y="1455731"/>
            <a:ext cx="1915655" cy="1564767"/>
            <a:chOff x="644140" y="5956439"/>
            <a:chExt cx="1333773" cy="904464"/>
          </a:xfrm>
        </p:grpSpPr>
        <p:sp>
          <p:nvSpPr>
            <p:cNvPr id="8" name="圓角矩形 7"/>
            <p:cNvSpPr/>
            <p:nvPr/>
          </p:nvSpPr>
          <p:spPr>
            <a:xfrm>
              <a:off x="644140" y="5956439"/>
              <a:ext cx="1333773" cy="9044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694269" y="6526512"/>
              <a:ext cx="1204865" cy="19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打開</a:t>
              </a:r>
              <a:r>
                <a:rPr lang="en-US" altLang="zh-TW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GPS</a:t>
              </a:r>
              <a:endParaRPr lang="zh-TW" altLang="en-US" sz="1600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pic>
          <p:nvPicPr>
            <p:cNvPr id="10" name="Picture 8" descr="GPS地標PNG】精選75款GPS地標PNG圖案下載，免費的GPS地標去背點陣圖- 天天瘋後製-Crazy-Tutorial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691" b="12603"/>
            <a:stretch/>
          </p:blipFill>
          <p:spPr bwMode="auto">
            <a:xfrm>
              <a:off x="1060540" y="5959723"/>
              <a:ext cx="477398" cy="555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群組 10"/>
          <p:cNvGrpSpPr/>
          <p:nvPr/>
        </p:nvGrpSpPr>
        <p:grpSpPr>
          <a:xfrm>
            <a:off x="2491627" y="1455731"/>
            <a:ext cx="1915655" cy="1564767"/>
            <a:chOff x="2265623" y="6024209"/>
            <a:chExt cx="1333773" cy="904464"/>
          </a:xfrm>
        </p:grpSpPr>
        <p:sp>
          <p:nvSpPr>
            <p:cNvPr id="12" name="圓角矩形 11"/>
            <p:cNvSpPr/>
            <p:nvPr/>
          </p:nvSpPr>
          <p:spPr>
            <a:xfrm>
              <a:off x="2265623" y="6024209"/>
              <a:ext cx="1333773" cy="9044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344278" y="6596756"/>
              <a:ext cx="1204865" cy="19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拍照</a:t>
              </a:r>
            </a:p>
          </p:txBody>
        </p:sp>
        <p:pic>
          <p:nvPicPr>
            <p:cNvPr id="14" name="Picture 2" descr="小清新相机ICON图片免费下载_小清新相机ICON素材_小清新相机ICON模板-新图网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00" b="100000" l="0" r="100000">
                          <a14:foregroundMark x1="12800" y1="45600" x2="80000" y2="57600"/>
                          <a14:backgroundMark x1="26400" y1="93200" x2="58400" y2="9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445" y="6086989"/>
              <a:ext cx="496128" cy="496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4690821" y="1455731"/>
            <a:ext cx="1915655" cy="1564767"/>
            <a:chOff x="3535762" y="5817118"/>
            <a:chExt cx="1333773" cy="904464"/>
          </a:xfrm>
        </p:grpSpPr>
        <p:sp>
          <p:nvSpPr>
            <p:cNvPr id="16" name="圓角矩形 15"/>
            <p:cNvSpPr/>
            <p:nvPr/>
          </p:nvSpPr>
          <p:spPr>
            <a:xfrm>
              <a:off x="3535762" y="5817118"/>
              <a:ext cx="1333773" cy="9044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581425" y="6378029"/>
              <a:ext cx="1204865" cy="19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 smtClean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打開瀏覽器</a:t>
              </a:r>
              <a:endParaRPr lang="zh-TW" altLang="en-US" sz="1600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pic>
          <p:nvPicPr>
            <p:cNvPr id="18" name="Picture 10" descr="Google 全新Data Saver 桌面版讓你上網速度更快、降低流量耗費！（Chrom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500" y="5829704"/>
              <a:ext cx="490722" cy="490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向右箭號 34"/>
          <p:cNvSpPr/>
          <p:nvPr/>
        </p:nvSpPr>
        <p:spPr>
          <a:xfrm>
            <a:off x="2204119" y="2117591"/>
            <a:ext cx="315983" cy="241045"/>
          </a:xfrm>
          <a:prstGeom prst="rightArrow">
            <a:avLst/>
          </a:prstGeom>
          <a:solidFill>
            <a:srgbClr val="00B050"/>
          </a:solidFill>
          <a:ln>
            <a:solidFill>
              <a:srgbClr val="2E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6" name="向右箭號 35"/>
          <p:cNvSpPr/>
          <p:nvPr/>
        </p:nvSpPr>
        <p:spPr>
          <a:xfrm>
            <a:off x="4324934" y="2117591"/>
            <a:ext cx="315983" cy="241045"/>
          </a:xfrm>
          <a:prstGeom prst="rightArrow">
            <a:avLst/>
          </a:prstGeom>
          <a:solidFill>
            <a:srgbClr val="00B050"/>
          </a:solidFill>
          <a:ln>
            <a:solidFill>
              <a:srgbClr val="2E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7" name="向右箭號 36"/>
          <p:cNvSpPr/>
          <p:nvPr/>
        </p:nvSpPr>
        <p:spPr>
          <a:xfrm>
            <a:off x="6574032" y="2110040"/>
            <a:ext cx="315983" cy="241045"/>
          </a:xfrm>
          <a:prstGeom prst="rightArrow">
            <a:avLst/>
          </a:prstGeom>
          <a:solidFill>
            <a:srgbClr val="00B050"/>
          </a:solidFill>
          <a:ln>
            <a:solidFill>
              <a:srgbClr val="2E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292433" y="4782056"/>
            <a:ext cx="1931692" cy="1624077"/>
            <a:chOff x="362733" y="5234710"/>
            <a:chExt cx="1333773" cy="904464"/>
          </a:xfrm>
        </p:grpSpPr>
        <p:grpSp>
          <p:nvGrpSpPr>
            <p:cNvPr id="43" name="群組 42"/>
            <p:cNvGrpSpPr/>
            <p:nvPr/>
          </p:nvGrpSpPr>
          <p:grpSpPr>
            <a:xfrm>
              <a:off x="362733" y="5234710"/>
              <a:ext cx="1333773" cy="904464"/>
              <a:chOff x="644140" y="5956439"/>
              <a:chExt cx="1333773" cy="904464"/>
            </a:xfrm>
          </p:grpSpPr>
          <p:sp>
            <p:nvSpPr>
              <p:cNvPr id="45" name="圓角矩形 44"/>
              <p:cNvSpPr/>
              <p:nvPr/>
            </p:nvSpPr>
            <p:spPr>
              <a:xfrm>
                <a:off x="644140" y="5956439"/>
                <a:ext cx="1333773" cy="90446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46" name="文字方塊 45"/>
              <p:cNvSpPr txBox="1"/>
              <p:nvPr/>
            </p:nvSpPr>
            <p:spPr>
              <a:xfrm>
                <a:off x="735428" y="6602832"/>
                <a:ext cx="1204865" cy="188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登入</a:t>
                </a:r>
                <a:r>
                  <a:rPr lang="en-US" altLang="zh-TW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/</a:t>
                </a:r>
                <a:r>
                  <a:rPr lang="zh-TW" altLang="en-US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註冊</a:t>
                </a:r>
                <a:endPara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</p:grpSp>
        <p:pic>
          <p:nvPicPr>
            <p:cNvPr id="44" name="圖片 43"/>
            <p:cNvPicPr>
              <a:picLocks noChangeAspect="1"/>
            </p:cNvPicPr>
            <p:nvPr/>
          </p:nvPicPr>
          <p:blipFill rotWithShape="1">
            <a:blip r:embed="rId7"/>
            <a:srcRect l="5089"/>
            <a:stretch/>
          </p:blipFill>
          <p:spPr>
            <a:xfrm>
              <a:off x="735790" y="5297630"/>
              <a:ext cx="641329" cy="518950"/>
            </a:xfrm>
            <a:prstGeom prst="rect">
              <a:avLst/>
            </a:prstGeom>
          </p:spPr>
        </p:pic>
      </p:grpSp>
      <p:grpSp>
        <p:nvGrpSpPr>
          <p:cNvPr id="47" name="群組 46"/>
          <p:cNvGrpSpPr/>
          <p:nvPr/>
        </p:nvGrpSpPr>
        <p:grpSpPr>
          <a:xfrm>
            <a:off x="2486281" y="4780504"/>
            <a:ext cx="1931692" cy="1624077"/>
            <a:chOff x="1956312" y="5234710"/>
            <a:chExt cx="1333773" cy="904464"/>
          </a:xfrm>
        </p:grpSpPr>
        <p:grpSp>
          <p:nvGrpSpPr>
            <p:cNvPr id="48" name="群組 47"/>
            <p:cNvGrpSpPr/>
            <p:nvPr/>
          </p:nvGrpSpPr>
          <p:grpSpPr>
            <a:xfrm>
              <a:off x="1956312" y="5234710"/>
              <a:ext cx="1333773" cy="904464"/>
              <a:chOff x="2265623" y="6024209"/>
              <a:chExt cx="1333773" cy="904464"/>
            </a:xfrm>
          </p:grpSpPr>
          <p:sp>
            <p:nvSpPr>
              <p:cNvPr id="50" name="圓角矩形 49"/>
              <p:cNvSpPr/>
              <p:nvPr/>
            </p:nvSpPr>
            <p:spPr>
              <a:xfrm>
                <a:off x="2265623" y="6024209"/>
                <a:ext cx="1333773" cy="90446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51" name="文字方塊 50"/>
              <p:cNvSpPr txBox="1"/>
              <p:nvPr/>
            </p:nvSpPr>
            <p:spPr>
              <a:xfrm>
                <a:off x="2394529" y="6671467"/>
                <a:ext cx="1204865" cy="188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點隨機回報</a:t>
                </a:r>
              </a:p>
            </p:txBody>
          </p:sp>
        </p:grpSp>
        <p:pic>
          <p:nvPicPr>
            <p:cNvPr id="49" name="圖片 4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3570" y="5270033"/>
              <a:ext cx="689757" cy="563301"/>
            </a:xfrm>
            <a:prstGeom prst="rect">
              <a:avLst/>
            </a:prstGeom>
          </p:spPr>
        </p:pic>
      </p:grpSp>
      <p:grpSp>
        <p:nvGrpSpPr>
          <p:cNvPr id="52" name="群組 51"/>
          <p:cNvGrpSpPr/>
          <p:nvPr/>
        </p:nvGrpSpPr>
        <p:grpSpPr>
          <a:xfrm>
            <a:off x="4680129" y="4782056"/>
            <a:ext cx="1931692" cy="1624077"/>
            <a:chOff x="3549891" y="5234710"/>
            <a:chExt cx="1333773" cy="904464"/>
          </a:xfrm>
        </p:grpSpPr>
        <p:grpSp>
          <p:nvGrpSpPr>
            <p:cNvPr id="53" name="群組 52"/>
            <p:cNvGrpSpPr/>
            <p:nvPr/>
          </p:nvGrpSpPr>
          <p:grpSpPr>
            <a:xfrm>
              <a:off x="3549891" y="5234710"/>
              <a:ext cx="1333773" cy="904464"/>
              <a:chOff x="3535762" y="5817118"/>
              <a:chExt cx="1333773" cy="904464"/>
            </a:xfrm>
          </p:grpSpPr>
          <p:sp>
            <p:nvSpPr>
              <p:cNvPr id="55" name="圓角矩形 54"/>
              <p:cNvSpPr/>
              <p:nvPr/>
            </p:nvSpPr>
            <p:spPr>
              <a:xfrm>
                <a:off x="3535762" y="5817118"/>
                <a:ext cx="1333773" cy="90446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56" name="文字方塊 55"/>
              <p:cNvSpPr txBox="1"/>
              <p:nvPr/>
            </p:nvSpPr>
            <p:spPr>
              <a:xfrm>
                <a:off x="3606271" y="6470238"/>
                <a:ext cx="1204865" cy="188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單筆回報</a:t>
                </a:r>
                <a:endPara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</p:grpSp>
        <p:pic>
          <p:nvPicPr>
            <p:cNvPr id="54" name="圖片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41453" y="5249002"/>
              <a:ext cx="562760" cy="585270"/>
            </a:xfrm>
            <a:prstGeom prst="rect">
              <a:avLst/>
            </a:prstGeom>
          </p:spPr>
        </p:pic>
      </p:grpSp>
      <p:grpSp>
        <p:nvGrpSpPr>
          <p:cNvPr id="57" name="群組 56"/>
          <p:cNvGrpSpPr/>
          <p:nvPr/>
        </p:nvGrpSpPr>
        <p:grpSpPr>
          <a:xfrm>
            <a:off x="6873978" y="4782056"/>
            <a:ext cx="2179212" cy="1624077"/>
            <a:chOff x="5143470" y="5234710"/>
            <a:chExt cx="1504678" cy="904464"/>
          </a:xfrm>
        </p:grpSpPr>
        <p:grpSp>
          <p:nvGrpSpPr>
            <p:cNvPr id="58" name="群組 57"/>
            <p:cNvGrpSpPr/>
            <p:nvPr/>
          </p:nvGrpSpPr>
          <p:grpSpPr>
            <a:xfrm>
              <a:off x="5143470" y="5234710"/>
              <a:ext cx="1504678" cy="904464"/>
              <a:chOff x="5364801" y="4636715"/>
              <a:chExt cx="1504678" cy="904464"/>
            </a:xfrm>
          </p:grpSpPr>
          <p:sp>
            <p:nvSpPr>
              <p:cNvPr id="60" name="圓角矩形 59"/>
              <p:cNvSpPr/>
              <p:nvPr/>
            </p:nvSpPr>
            <p:spPr>
              <a:xfrm>
                <a:off x="5364801" y="4636715"/>
                <a:ext cx="1333773" cy="90446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61" name="文字方塊 60"/>
              <p:cNvSpPr txBox="1"/>
              <p:nvPr/>
            </p:nvSpPr>
            <p:spPr>
              <a:xfrm>
                <a:off x="5664614" y="5297021"/>
                <a:ext cx="1204865" cy="1885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dirty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填寫並上傳</a:t>
                </a:r>
              </a:p>
            </p:txBody>
          </p:sp>
        </p:grpSp>
        <p:pic>
          <p:nvPicPr>
            <p:cNvPr id="59" name="圖片 5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53626" y="5270033"/>
              <a:ext cx="974377" cy="589660"/>
            </a:xfrm>
            <a:prstGeom prst="rect">
              <a:avLst/>
            </a:prstGeom>
          </p:spPr>
        </p:pic>
      </p:grpSp>
      <p:sp>
        <p:nvSpPr>
          <p:cNvPr id="62" name="向右箭號 61"/>
          <p:cNvSpPr/>
          <p:nvPr/>
        </p:nvSpPr>
        <p:spPr>
          <a:xfrm>
            <a:off x="2195889" y="5424466"/>
            <a:ext cx="318628" cy="250181"/>
          </a:xfrm>
          <a:prstGeom prst="rightArrow">
            <a:avLst/>
          </a:prstGeom>
          <a:solidFill>
            <a:srgbClr val="00B050"/>
          </a:solidFill>
          <a:ln>
            <a:solidFill>
              <a:srgbClr val="2E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63" name="向右箭號 62"/>
          <p:cNvSpPr/>
          <p:nvPr/>
        </p:nvSpPr>
        <p:spPr>
          <a:xfrm>
            <a:off x="4389737" y="5412169"/>
            <a:ext cx="318628" cy="250181"/>
          </a:xfrm>
          <a:prstGeom prst="rightArrow">
            <a:avLst/>
          </a:prstGeom>
          <a:solidFill>
            <a:srgbClr val="00B050"/>
          </a:solidFill>
          <a:ln>
            <a:solidFill>
              <a:srgbClr val="2E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64" name="向右箭號 63"/>
          <p:cNvSpPr/>
          <p:nvPr/>
        </p:nvSpPr>
        <p:spPr>
          <a:xfrm>
            <a:off x="6583585" y="5404055"/>
            <a:ext cx="318628" cy="250181"/>
          </a:xfrm>
          <a:prstGeom prst="rightArrow">
            <a:avLst/>
          </a:prstGeom>
          <a:solidFill>
            <a:srgbClr val="00B050"/>
          </a:solidFill>
          <a:ln>
            <a:solidFill>
              <a:srgbClr val="2E82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65" name="Picture 16" descr="http://s05.calm9.com/qrcode/2022-04/XNXS6YLP5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717" y="3220548"/>
            <a:ext cx="1298899" cy="12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文字方塊 65"/>
          <p:cNvSpPr txBox="1"/>
          <p:nvPr/>
        </p:nvSpPr>
        <p:spPr>
          <a:xfrm>
            <a:off x="3724918" y="3736448"/>
            <a:ext cx="3859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路殺</a:t>
            </a:r>
            <a:r>
              <a:rPr lang="zh-TW" altLang="en-US" sz="1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社</a:t>
            </a:r>
            <a:r>
              <a:rPr lang="en-US" altLang="zh-TW" sz="1600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r>
              <a:rPr lang="zh-TW" altLang="en-US" sz="1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通報上傳示範</a:t>
            </a:r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9440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路殺社</a:t>
            </a:r>
            <a:r>
              <a:rPr lang="en-US" altLang="zh-TW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練習</a:t>
            </a:r>
            <a:r>
              <a:rPr lang="en-US" alt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/>
            </a:r>
            <a:br>
              <a:rPr lang="en-US" alt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</a:b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使用條件：需先註冊取得帳號、打開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GPS</a:t>
            </a:r>
          </a:p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打開路殺社</a:t>
            </a:r>
            <a:r>
              <a:rPr lang="en-US" altLang="zh-TW" dirty="0" err="1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WEBAPP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登入、拍照、上傳、通報完成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1026" name="Picture 2" descr="http://s05.calm9.com/qrcode/2022-04/O0N69UWK1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740" y="320707"/>
            <a:ext cx="1353820" cy="13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6" y="3346704"/>
            <a:ext cx="1621596" cy="3511296"/>
          </a:xfrm>
          <a:prstGeom prst="rect">
            <a:avLst/>
          </a:prstGeom>
        </p:spPr>
      </p:pic>
      <p:sp>
        <p:nvSpPr>
          <p:cNvPr id="5" name="向下箭號 4"/>
          <p:cNvSpPr/>
          <p:nvPr/>
        </p:nvSpPr>
        <p:spPr>
          <a:xfrm rot="1974412">
            <a:off x="683843" y="5450829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38" y="3346704"/>
            <a:ext cx="1621596" cy="3511296"/>
          </a:xfrm>
          <a:prstGeom prst="rect">
            <a:avLst/>
          </a:prstGeom>
        </p:spPr>
      </p:pic>
      <p:sp>
        <p:nvSpPr>
          <p:cNvPr id="8" name="向下箭號 7"/>
          <p:cNvSpPr/>
          <p:nvPr/>
        </p:nvSpPr>
        <p:spPr>
          <a:xfrm rot="1974412">
            <a:off x="2783915" y="5605338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730" y="3352070"/>
            <a:ext cx="1621597" cy="351129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49" y="3346704"/>
            <a:ext cx="1621596" cy="351129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68" y="3346704"/>
            <a:ext cx="1621597" cy="3511296"/>
          </a:xfrm>
          <a:prstGeom prst="rect">
            <a:avLst/>
          </a:prstGeom>
        </p:spPr>
      </p:pic>
      <p:sp>
        <p:nvSpPr>
          <p:cNvPr id="12" name="向下箭號 11"/>
          <p:cNvSpPr/>
          <p:nvPr/>
        </p:nvSpPr>
        <p:spPr>
          <a:xfrm rot="1974412">
            <a:off x="4820017" y="4395792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3" name="向下箭號 12"/>
          <p:cNvSpPr/>
          <p:nvPr/>
        </p:nvSpPr>
        <p:spPr>
          <a:xfrm rot="1974412">
            <a:off x="6145151" y="3645174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4" name="向下箭號 13"/>
          <p:cNvSpPr/>
          <p:nvPr/>
        </p:nvSpPr>
        <p:spPr>
          <a:xfrm rot="1974412">
            <a:off x="7886282" y="4974620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5" name="向下箭號 14"/>
          <p:cNvSpPr/>
          <p:nvPr/>
        </p:nvSpPr>
        <p:spPr>
          <a:xfrm rot="1974412">
            <a:off x="6353460" y="4290113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6" name="向下箭號 15"/>
          <p:cNvSpPr/>
          <p:nvPr/>
        </p:nvSpPr>
        <p:spPr>
          <a:xfrm rot="1974412">
            <a:off x="8184979" y="5718293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46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sz="38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r>
              <a:rPr lang="zh-TW" altLang="en-US" sz="38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兩棲類保育志工網通報上傳示範影片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/>
            </a:r>
            <a:b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</a:br>
            <a:endParaRPr lang="zh-TW" altLang="en-US" dirty="0"/>
          </a:p>
        </p:txBody>
      </p:sp>
      <p:pic>
        <p:nvPicPr>
          <p:cNvPr id="4" name="avz0ubluKhY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576" y="1161288"/>
            <a:ext cx="9070848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5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X5vgH-Rd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435608"/>
            <a:ext cx="9103360" cy="5120640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41614" cy="1325563"/>
          </a:xfrm>
        </p:spPr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     澳洲例子</a:t>
            </a:r>
            <a:r>
              <a:rPr lang="zh-TW" altLang="en-US" sz="18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建議開字幕點選自動翻譯繁體字播映到</a:t>
            </a:r>
            <a:r>
              <a:rPr lang="en-US" altLang="zh-TW" sz="18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14’35”</a:t>
            </a:r>
            <a:endParaRPr lang="zh-TW" altLang="en-US" sz="18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grpSp>
        <p:nvGrpSpPr>
          <p:cNvPr id="6" name="群組 7"/>
          <p:cNvGrpSpPr>
            <a:grpSpLocks/>
          </p:cNvGrpSpPr>
          <p:nvPr/>
        </p:nvGrpSpPr>
        <p:grpSpPr bwMode="auto">
          <a:xfrm>
            <a:off x="223520" y="299865"/>
            <a:ext cx="1319072" cy="1274157"/>
            <a:chOff x="467544" y="1268759"/>
            <a:chExt cx="1215403" cy="1080121"/>
          </a:xfrm>
        </p:grpSpPr>
        <p:sp>
          <p:nvSpPr>
            <p:cNvPr id="7" name="橢圓 6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" name="文字方塊 6"/>
            <p:cNvSpPr txBox="1">
              <a:spLocks noChangeArrowheads="1"/>
            </p:cNvSpPr>
            <p:nvPr/>
          </p:nvSpPr>
          <p:spPr bwMode="auto">
            <a:xfrm>
              <a:off x="519792" y="1627231"/>
              <a:ext cx="1163155" cy="339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澳洲例子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8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群組 67"/>
          <p:cNvGrpSpPr/>
          <p:nvPr/>
        </p:nvGrpSpPr>
        <p:grpSpPr>
          <a:xfrm>
            <a:off x="273337" y="1455729"/>
            <a:ext cx="1984655" cy="1634311"/>
            <a:chOff x="2265623" y="6024209"/>
            <a:chExt cx="1333773" cy="904464"/>
          </a:xfrm>
        </p:grpSpPr>
        <p:sp>
          <p:nvSpPr>
            <p:cNvPr id="69" name="圓角矩形 68"/>
            <p:cNvSpPr/>
            <p:nvPr/>
          </p:nvSpPr>
          <p:spPr>
            <a:xfrm>
              <a:off x="2265623" y="6024209"/>
              <a:ext cx="1333773" cy="904464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2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70" name="文字方塊 69"/>
            <p:cNvSpPr txBox="1"/>
            <p:nvPr/>
          </p:nvSpPr>
          <p:spPr>
            <a:xfrm>
              <a:off x="2339192" y="6655860"/>
              <a:ext cx="1204865" cy="18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拍照</a:t>
              </a:r>
            </a:p>
          </p:txBody>
        </p:sp>
        <p:pic>
          <p:nvPicPr>
            <p:cNvPr id="71" name="Picture 2" descr="小清新相机ICON图片免费下载_小清新相机ICON素材_小清新相机ICON模板-新图网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600" b="100000" l="0" r="100000">
                          <a14:foregroundMark x1="12800" y1="45600" x2="80000" y2="57600"/>
                          <a14:backgroundMark x1="26400" y1="93200" x2="58400" y2="9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445" y="6086989"/>
              <a:ext cx="496128" cy="496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群組 80"/>
          <p:cNvGrpSpPr/>
          <p:nvPr/>
        </p:nvGrpSpPr>
        <p:grpSpPr>
          <a:xfrm>
            <a:off x="4693284" y="4876348"/>
            <a:ext cx="1984655" cy="1634311"/>
            <a:chOff x="3535762" y="5817118"/>
            <a:chExt cx="1333773" cy="904464"/>
          </a:xfrm>
        </p:grpSpPr>
        <p:sp>
          <p:nvSpPr>
            <p:cNvPr id="82" name="圓角矩形 81"/>
            <p:cNvSpPr/>
            <p:nvPr/>
          </p:nvSpPr>
          <p:spPr>
            <a:xfrm>
              <a:off x="3535762" y="5817118"/>
              <a:ext cx="1333773" cy="904464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3" name="文字方塊 82"/>
            <p:cNvSpPr txBox="1"/>
            <p:nvPr/>
          </p:nvSpPr>
          <p:spPr>
            <a:xfrm>
              <a:off x="3633126" y="5890585"/>
              <a:ext cx="1204865" cy="6642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填寫</a:t>
              </a:r>
              <a:r>
                <a:rPr lang="zh-TW" altLang="en-US" sz="2400" dirty="0" smtClean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日期及</a:t>
              </a:r>
              <a:endParaRPr lang="en-US" altLang="zh-TW" sz="2400" dirty="0" smtClean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發現的地點位置描述</a:t>
              </a:r>
              <a:endParaRPr lang="zh-TW" altLang="en-US" sz="2400" dirty="0">
                <a:solidFill>
                  <a:schemeClr val="bg1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grpSp>
        <p:nvGrpSpPr>
          <p:cNvPr id="84" name="群組 83"/>
          <p:cNvGrpSpPr/>
          <p:nvPr/>
        </p:nvGrpSpPr>
        <p:grpSpPr>
          <a:xfrm>
            <a:off x="6903257" y="1455729"/>
            <a:ext cx="1984655" cy="1634311"/>
            <a:chOff x="3610225" y="7127886"/>
            <a:chExt cx="1333773" cy="904464"/>
          </a:xfrm>
        </p:grpSpPr>
        <p:grpSp>
          <p:nvGrpSpPr>
            <p:cNvPr id="85" name="群組 84"/>
            <p:cNvGrpSpPr/>
            <p:nvPr/>
          </p:nvGrpSpPr>
          <p:grpSpPr>
            <a:xfrm>
              <a:off x="3610225" y="7127886"/>
              <a:ext cx="1333773" cy="904464"/>
              <a:chOff x="3535762" y="5817118"/>
              <a:chExt cx="1333773" cy="904464"/>
            </a:xfrm>
            <a:solidFill>
              <a:srgbClr val="92D050"/>
            </a:solidFill>
          </p:grpSpPr>
          <p:sp>
            <p:nvSpPr>
              <p:cNvPr id="87" name="圓角矩形 86"/>
              <p:cNvSpPr/>
              <p:nvPr/>
            </p:nvSpPr>
            <p:spPr>
              <a:xfrm>
                <a:off x="3535762" y="5817118"/>
                <a:ext cx="1333773" cy="904464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88" name="文字方塊 87"/>
              <p:cNvSpPr txBox="1"/>
              <p:nvPr/>
            </p:nvSpPr>
            <p:spPr>
              <a:xfrm>
                <a:off x="3878908" y="6487911"/>
                <a:ext cx="647481" cy="1873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打開</a:t>
                </a:r>
                <a:r>
                  <a:rPr lang="en-US" altLang="zh-TW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FB</a:t>
                </a:r>
                <a:endPara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</p:grpSp>
        <p:pic>
          <p:nvPicPr>
            <p:cNvPr id="86" name="Picture 12" descr="啟動Facebook for iOS 新功能！快速在同一場合加入大批新朋友！ - 流動日報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9042">
                          <a14:foregroundMark x1="46326" y1="22186" x2="56869" y2="53055"/>
                          <a14:foregroundMark x1="55591" y1="12862" x2="68690" y2="46945"/>
                          <a14:foregroundMark x1="79553" y1="21543" x2="38019" y2="64952"/>
                          <a14:foregroundMark x1="58466" y1="22186" x2="77955" y2="36656"/>
                          <a14:foregroundMark x1="77316" y1="39550" x2="43131" y2="86495"/>
                          <a14:foregroundMark x1="28435" y1="64309" x2="70927" y2="88103"/>
                          <a14:foregroundMark x1="54313" y1="93569" x2="69329" y2="78135"/>
                          <a14:foregroundMark x1="45367" y1="52412" x2="46645" y2="52412"/>
                          <a14:foregroundMark x1="83706" y1="87460" x2="47284" y2="90675"/>
                          <a14:foregroundMark x1="69329" y1="96785" x2="45367" y2="916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023" y="7165105"/>
              <a:ext cx="698274" cy="597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9" name="群組 88"/>
          <p:cNvGrpSpPr/>
          <p:nvPr/>
        </p:nvGrpSpPr>
        <p:grpSpPr>
          <a:xfrm>
            <a:off x="2483310" y="1455731"/>
            <a:ext cx="1984655" cy="1634311"/>
            <a:chOff x="2013195" y="7127886"/>
            <a:chExt cx="1333773" cy="904464"/>
          </a:xfrm>
        </p:grpSpPr>
        <p:grpSp>
          <p:nvGrpSpPr>
            <p:cNvPr id="90" name="群組 89"/>
            <p:cNvGrpSpPr/>
            <p:nvPr/>
          </p:nvGrpSpPr>
          <p:grpSpPr>
            <a:xfrm>
              <a:off x="2013195" y="7127886"/>
              <a:ext cx="1333773" cy="904464"/>
              <a:chOff x="2265623" y="6024209"/>
              <a:chExt cx="1333773" cy="904464"/>
            </a:xfrm>
          </p:grpSpPr>
          <p:sp>
            <p:nvSpPr>
              <p:cNvPr id="92" name="圓角矩形 91"/>
              <p:cNvSpPr/>
              <p:nvPr/>
            </p:nvSpPr>
            <p:spPr>
              <a:xfrm>
                <a:off x="2265623" y="6024209"/>
                <a:ext cx="1333773" cy="904464"/>
              </a:xfrm>
              <a:prstGeom prst="roundRect">
                <a:avLst/>
              </a:prstGeom>
              <a:solidFill>
                <a:srgbClr val="92D050"/>
              </a:solidFill>
              <a:ln>
                <a:solidFill>
                  <a:schemeClr val="accent2"/>
                </a:solidFill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93" name="文字方塊 92"/>
              <p:cNvSpPr txBox="1"/>
              <p:nvPr/>
            </p:nvSpPr>
            <p:spPr>
              <a:xfrm>
                <a:off x="2313102" y="6702408"/>
                <a:ext cx="1204865" cy="18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打開</a:t>
                </a:r>
                <a:r>
                  <a:rPr lang="zh-TW" altLang="en-US" sz="1600" dirty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地圖</a:t>
                </a:r>
              </a:p>
            </p:txBody>
          </p:sp>
        </p:grpSp>
        <p:pic>
          <p:nvPicPr>
            <p:cNvPr id="91" name="Picture 14" descr="Google Maps 汽車導航圖示由箭咀變成汽車三款任擇- ezone.hk - 教學評測- 應用秘技- D1805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3939" y="7183563"/>
              <a:ext cx="803216" cy="602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群組 18"/>
          <p:cNvGrpSpPr/>
          <p:nvPr/>
        </p:nvGrpSpPr>
        <p:grpSpPr>
          <a:xfrm>
            <a:off x="4693283" y="1455729"/>
            <a:ext cx="1984655" cy="1634311"/>
            <a:chOff x="4742074" y="2022547"/>
            <a:chExt cx="1984655" cy="1634311"/>
          </a:xfrm>
        </p:grpSpPr>
        <p:sp>
          <p:nvSpPr>
            <p:cNvPr id="95" name="圓角矩形 94"/>
            <p:cNvSpPr/>
            <p:nvPr/>
          </p:nvSpPr>
          <p:spPr>
            <a:xfrm>
              <a:off x="4742074" y="2022547"/>
              <a:ext cx="1984655" cy="1634311"/>
            </a:xfrm>
            <a:prstGeom prst="roundRect">
              <a:avLst/>
            </a:prstGeom>
            <a:solidFill>
              <a:srgbClr val="92D05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96" name="文字方塊 95"/>
            <p:cNvSpPr txBox="1"/>
            <p:nvPr/>
          </p:nvSpPr>
          <p:spPr>
            <a:xfrm>
              <a:off x="5074271" y="3226032"/>
              <a:ext cx="1294836" cy="338554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定點截圖</a:t>
              </a:r>
            </a:p>
          </p:txBody>
        </p:sp>
        <p:pic>
          <p:nvPicPr>
            <p:cNvPr id="97" name="圖片 9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36030" y="2122009"/>
              <a:ext cx="1478575" cy="995654"/>
            </a:xfrm>
            <a:prstGeom prst="rect">
              <a:avLst/>
            </a:prstGeom>
          </p:spPr>
        </p:pic>
      </p:grpSp>
      <p:grpSp>
        <p:nvGrpSpPr>
          <p:cNvPr id="20" name="群組 19"/>
          <p:cNvGrpSpPr/>
          <p:nvPr/>
        </p:nvGrpSpPr>
        <p:grpSpPr>
          <a:xfrm>
            <a:off x="273337" y="4876348"/>
            <a:ext cx="1984654" cy="1634311"/>
            <a:chOff x="376566" y="4548532"/>
            <a:chExt cx="1984654" cy="1634311"/>
          </a:xfrm>
        </p:grpSpPr>
        <p:grpSp>
          <p:nvGrpSpPr>
            <p:cNvPr id="75" name="群組 74"/>
            <p:cNvGrpSpPr/>
            <p:nvPr/>
          </p:nvGrpSpPr>
          <p:grpSpPr>
            <a:xfrm>
              <a:off x="376566" y="4548532"/>
              <a:ext cx="1984654" cy="1634311"/>
              <a:chOff x="644140" y="5956439"/>
              <a:chExt cx="1333773" cy="904464"/>
            </a:xfrm>
            <a:solidFill>
              <a:srgbClr val="92D050"/>
            </a:solidFill>
          </p:grpSpPr>
          <p:sp>
            <p:nvSpPr>
              <p:cNvPr id="76" name="圓角矩形 75"/>
              <p:cNvSpPr/>
              <p:nvPr/>
            </p:nvSpPr>
            <p:spPr>
              <a:xfrm>
                <a:off x="644140" y="5956439"/>
                <a:ext cx="1333773" cy="904464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77" name="文字方塊 76"/>
              <p:cNvSpPr txBox="1"/>
              <p:nvPr/>
            </p:nvSpPr>
            <p:spPr>
              <a:xfrm>
                <a:off x="690544" y="6620908"/>
                <a:ext cx="1209882" cy="170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400" dirty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搜尋兩棲類保育志工</a:t>
                </a:r>
              </a:p>
            </p:txBody>
          </p:sp>
        </p:grpSp>
        <p:pic>
          <p:nvPicPr>
            <p:cNvPr id="98" name="圖片 9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5615" y="4966644"/>
              <a:ext cx="1876901" cy="489626"/>
            </a:xfrm>
            <a:prstGeom prst="rect">
              <a:avLst/>
            </a:prstGeom>
          </p:spPr>
        </p:pic>
      </p:grpSp>
      <p:grpSp>
        <p:nvGrpSpPr>
          <p:cNvPr id="21" name="群組 20"/>
          <p:cNvGrpSpPr/>
          <p:nvPr/>
        </p:nvGrpSpPr>
        <p:grpSpPr>
          <a:xfrm>
            <a:off x="2483310" y="4876348"/>
            <a:ext cx="1984655" cy="1634311"/>
            <a:chOff x="2767237" y="4455109"/>
            <a:chExt cx="1984655" cy="1634311"/>
          </a:xfrm>
        </p:grpSpPr>
        <p:grpSp>
          <p:nvGrpSpPr>
            <p:cNvPr id="78" name="群組 77"/>
            <p:cNvGrpSpPr/>
            <p:nvPr/>
          </p:nvGrpSpPr>
          <p:grpSpPr>
            <a:xfrm>
              <a:off x="2767237" y="4455109"/>
              <a:ext cx="1984655" cy="1634311"/>
              <a:chOff x="2265623" y="6024209"/>
              <a:chExt cx="1333773" cy="904464"/>
            </a:xfrm>
            <a:solidFill>
              <a:srgbClr val="92D050"/>
            </a:solidFill>
          </p:grpSpPr>
          <p:sp>
            <p:nvSpPr>
              <p:cNvPr id="79" name="圓角矩形 78"/>
              <p:cNvSpPr/>
              <p:nvPr/>
            </p:nvSpPr>
            <p:spPr>
              <a:xfrm>
                <a:off x="2265623" y="6024209"/>
                <a:ext cx="1333773" cy="904464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80" name="文字方塊 79"/>
              <p:cNvSpPr txBox="1"/>
              <p:nvPr/>
            </p:nvSpPr>
            <p:spPr>
              <a:xfrm>
                <a:off x="2454023" y="6699607"/>
                <a:ext cx="956973" cy="1873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貼照片地圖</a:t>
                </a:r>
              </a:p>
            </p:txBody>
          </p:sp>
        </p:grpSp>
        <p:pic>
          <p:nvPicPr>
            <p:cNvPr id="99" name="圖片 9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16173" y="4548532"/>
              <a:ext cx="1486782" cy="1023687"/>
            </a:xfrm>
            <a:prstGeom prst="rect">
              <a:avLst/>
            </a:prstGeom>
          </p:spPr>
        </p:pic>
      </p:grpSp>
      <p:grpSp>
        <p:nvGrpSpPr>
          <p:cNvPr id="22" name="群組 21"/>
          <p:cNvGrpSpPr/>
          <p:nvPr/>
        </p:nvGrpSpPr>
        <p:grpSpPr>
          <a:xfrm>
            <a:off x="6903257" y="4876348"/>
            <a:ext cx="1984655" cy="1634311"/>
            <a:chOff x="7381106" y="4702612"/>
            <a:chExt cx="1984655" cy="1634311"/>
          </a:xfrm>
        </p:grpSpPr>
        <p:grpSp>
          <p:nvGrpSpPr>
            <p:cNvPr id="72" name="群組 71"/>
            <p:cNvGrpSpPr/>
            <p:nvPr/>
          </p:nvGrpSpPr>
          <p:grpSpPr>
            <a:xfrm>
              <a:off x="7381106" y="4702612"/>
              <a:ext cx="1984655" cy="1634311"/>
              <a:chOff x="5364801" y="4636715"/>
              <a:chExt cx="1333773" cy="904464"/>
            </a:xfrm>
            <a:solidFill>
              <a:srgbClr val="92D050"/>
            </a:solidFill>
          </p:grpSpPr>
          <p:sp>
            <p:nvSpPr>
              <p:cNvPr id="73" name="圓角矩形 72"/>
              <p:cNvSpPr/>
              <p:nvPr/>
            </p:nvSpPr>
            <p:spPr>
              <a:xfrm>
                <a:off x="5364801" y="4636715"/>
                <a:ext cx="1333773" cy="904464"/>
              </a:xfrm>
              <a:prstGeom prst="round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  <p:sp>
            <p:nvSpPr>
              <p:cNvPr id="74" name="文字方塊 73"/>
              <p:cNvSpPr txBox="1"/>
              <p:nvPr/>
            </p:nvSpPr>
            <p:spPr>
              <a:xfrm>
                <a:off x="5641015" y="5293785"/>
                <a:ext cx="810660" cy="18736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 smtClean="0">
                    <a:solidFill>
                      <a:schemeClr val="bg1"/>
                    </a:solidFill>
                    <a:latin typeface="芫荽 0.94" pitchFamily="2" charset="-120"/>
                    <a:ea typeface="芫荽 0.94" pitchFamily="2" charset="-120"/>
                    <a:cs typeface="芫荽 0.94" pitchFamily="2" charset="-120"/>
                  </a:rPr>
                  <a:t>上傳完成</a:t>
                </a:r>
                <a:endParaRPr lang="zh-TW" altLang="en-US" sz="1600" dirty="0">
                  <a:solidFill>
                    <a:schemeClr val="bg1"/>
                  </a:solidFill>
                  <a:latin typeface="芫荽 0.94" pitchFamily="2" charset="-120"/>
                  <a:ea typeface="芫荽 0.94" pitchFamily="2" charset="-120"/>
                  <a:cs typeface="芫荽 0.94" pitchFamily="2" charset="-120"/>
                </a:endParaRPr>
              </a:p>
            </p:txBody>
          </p:sp>
        </p:grpSp>
        <p:pic>
          <p:nvPicPr>
            <p:cNvPr id="100" name="圖片 9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95136" y="4763104"/>
              <a:ext cx="1600217" cy="1018320"/>
            </a:xfrm>
            <a:prstGeom prst="rect">
              <a:avLst/>
            </a:prstGeom>
          </p:spPr>
        </p:pic>
      </p:grpSp>
      <p:sp>
        <p:nvSpPr>
          <p:cNvPr id="101" name="向右箭號 100"/>
          <p:cNvSpPr/>
          <p:nvPr/>
        </p:nvSpPr>
        <p:spPr>
          <a:xfrm>
            <a:off x="2252245" y="2105202"/>
            <a:ext cx="327365" cy="2517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02" name="向右箭號 101"/>
          <p:cNvSpPr/>
          <p:nvPr/>
        </p:nvSpPr>
        <p:spPr>
          <a:xfrm>
            <a:off x="4437344" y="2115226"/>
            <a:ext cx="327365" cy="2517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03" name="向右箭號 102"/>
          <p:cNvSpPr/>
          <p:nvPr/>
        </p:nvSpPr>
        <p:spPr>
          <a:xfrm>
            <a:off x="6644529" y="2089538"/>
            <a:ext cx="327365" cy="2517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04" name="向右箭號 103"/>
          <p:cNvSpPr/>
          <p:nvPr/>
        </p:nvSpPr>
        <p:spPr>
          <a:xfrm>
            <a:off x="2227167" y="5539273"/>
            <a:ext cx="327365" cy="2517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05" name="向右箭號 104"/>
          <p:cNvSpPr/>
          <p:nvPr/>
        </p:nvSpPr>
        <p:spPr>
          <a:xfrm>
            <a:off x="4423489" y="5567624"/>
            <a:ext cx="327365" cy="2517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06" name="向右箭號 105"/>
          <p:cNvSpPr/>
          <p:nvPr/>
        </p:nvSpPr>
        <p:spPr>
          <a:xfrm>
            <a:off x="6635239" y="5532329"/>
            <a:ext cx="327365" cy="2517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107" name="Picture 18" descr="http://s05.calm9.com/qrcode/2022-04/RDH6SCVBK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48" y="3272136"/>
            <a:ext cx="1339593" cy="133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文字方塊 107"/>
          <p:cNvSpPr txBox="1"/>
          <p:nvPr/>
        </p:nvSpPr>
        <p:spPr>
          <a:xfrm>
            <a:off x="2871297" y="3821001"/>
            <a:ext cx="3944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兩棲類保育志工網</a:t>
            </a:r>
            <a:r>
              <a:rPr lang="zh-TW" altLang="en-US" sz="1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通報上傳示範</a:t>
            </a:r>
            <a:r>
              <a:rPr lang="zh-TW" altLang="en-US" sz="16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影片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272874" y="309213"/>
            <a:ext cx="5945858" cy="70788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sz="4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r>
              <a:rPr lang="zh-TW" altLang="en-US" sz="40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兩棲類保育志工網通報</a:t>
            </a:r>
            <a:endParaRPr lang="zh-TW" altLang="en-US" sz="40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54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兩棲類保育志工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練習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拍照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+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打開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google map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截圖</a:t>
            </a:r>
            <a:endParaRPr lang="en-US" altLang="zh-TW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上傳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兩棲類保育志工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FB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登打日期及地點描述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2050" name="Picture 2" descr="http://s05.calm9.com/qrcode/2022-04/KVX7K7ZWE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202" y="406514"/>
            <a:ext cx="1476148" cy="147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83" y="3091539"/>
            <a:ext cx="1759543" cy="380999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58" y="3091539"/>
            <a:ext cx="1739436" cy="37664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00" y="3091539"/>
            <a:ext cx="1739435" cy="37664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74" y="3091539"/>
            <a:ext cx="1739436" cy="376646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43" y="3091539"/>
            <a:ext cx="1739436" cy="3766460"/>
          </a:xfrm>
          <a:prstGeom prst="rect">
            <a:avLst/>
          </a:prstGeom>
        </p:spPr>
      </p:pic>
      <p:sp>
        <p:nvSpPr>
          <p:cNvPr id="10" name="向下箭號 9"/>
          <p:cNvSpPr/>
          <p:nvPr/>
        </p:nvSpPr>
        <p:spPr>
          <a:xfrm rot="1974412">
            <a:off x="501255" y="2745070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" name="向下箭號 10"/>
          <p:cNvSpPr/>
          <p:nvPr/>
        </p:nvSpPr>
        <p:spPr>
          <a:xfrm rot="1974412">
            <a:off x="6488804" y="5010160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2" name="向下箭號 11"/>
          <p:cNvSpPr/>
          <p:nvPr/>
        </p:nvSpPr>
        <p:spPr>
          <a:xfrm rot="1974412">
            <a:off x="2546084" y="3294732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3" name="向下箭號 12"/>
          <p:cNvSpPr/>
          <p:nvPr/>
        </p:nvSpPr>
        <p:spPr>
          <a:xfrm rot="1974412">
            <a:off x="7833582" y="3421706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4" name="向下箭號 13"/>
          <p:cNvSpPr/>
          <p:nvPr/>
        </p:nvSpPr>
        <p:spPr>
          <a:xfrm rot="1974412">
            <a:off x="8728284" y="2670584"/>
            <a:ext cx="254792" cy="69293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03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7741" y="134217"/>
            <a:ext cx="7886700" cy="1325563"/>
          </a:xfrm>
        </p:spPr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移除 送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往集中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收容所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r="-160" b="15825"/>
          <a:stretch/>
        </p:blipFill>
        <p:spPr>
          <a:xfrm>
            <a:off x="4935279" y="1459780"/>
            <a:ext cx="3765375" cy="52185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5" b="20808"/>
          <a:stretch/>
        </p:blipFill>
        <p:spPr>
          <a:xfrm>
            <a:off x="614664" y="1459780"/>
            <a:ext cx="3818789" cy="515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5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問題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討論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感謝聆聽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01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澳洲的海蟾蜍告訴了我們什麼？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從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100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隻到幾億隻、卵量超多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海蟾蜍有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劇毒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~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動物咬會致命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(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狗、貓、小朋友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)</a:t>
            </a:r>
          </a:p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卵、蝌蚪、幼體成體皆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有毒都有毒主要的天敵是自己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澳洲的原生種鱷魚死到剩下</a:t>
            </a:r>
            <a:r>
              <a:rPr lang="en-US" altLang="zh-TW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23</a:t>
            </a:r>
            <a:r>
              <a:rPr lang="en-US" altLang="zh-TW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%~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捕食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者的厭惡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學習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台灣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移除海蟾蜍還有</a:t>
            </a:r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機會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89937" l="9949" r="94799">
                        <a14:backgroundMark x1="37083" y1="60692" x2="52007" y2="64623"/>
                        <a14:backgroundMark x1="51215" y1="63758" x2="57377" y2="64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655">
            <a:off x="5330951" y="3842016"/>
            <a:ext cx="3476167" cy="24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1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了解蛙類的基本知識</a:t>
            </a:r>
            <a:endParaRPr lang="zh-TW" altLang="en-US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了解才會有對策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有對策</a:t>
            </a: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才會行動</a:t>
            </a:r>
            <a:endParaRPr lang="en-US" altLang="zh-TW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r>
              <a:rPr lang="zh-TW" altLang="en-US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有行動才有希望</a:t>
            </a:r>
          </a:p>
        </p:txBody>
      </p:sp>
      <p:grpSp>
        <p:nvGrpSpPr>
          <p:cNvPr id="6" name="群組 7"/>
          <p:cNvGrpSpPr>
            <a:grpSpLocks/>
          </p:cNvGrpSpPr>
          <p:nvPr/>
        </p:nvGrpSpPr>
        <p:grpSpPr bwMode="auto">
          <a:xfrm>
            <a:off x="437135" y="315717"/>
            <a:ext cx="1254505" cy="1220475"/>
            <a:chOff x="467544" y="1268759"/>
            <a:chExt cx="1152128" cy="1080121"/>
          </a:xfrm>
          <a:solidFill>
            <a:srgbClr val="FFC000"/>
          </a:solidFill>
        </p:grpSpPr>
        <p:sp>
          <p:nvSpPr>
            <p:cNvPr id="7" name="橢圓 6"/>
            <p:cNvSpPr/>
            <p:nvPr/>
          </p:nvSpPr>
          <p:spPr>
            <a:xfrm>
              <a:off x="467544" y="1268759"/>
              <a:ext cx="1152128" cy="1080121"/>
            </a:xfrm>
            <a:prstGeom prst="ellipse">
              <a:avLst/>
            </a:prstGeom>
            <a:grpFill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  <p:sp>
          <p:nvSpPr>
            <p:cNvPr id="8" name="文字方塊 6"/>
            <p:cNvSpPr txBox="1">
              <a:spLocks noChangeArrowheads="1"/>
            </p:cNvSpPr>
            <p:nvPr/>
          </p:nvSpPr>
          <p:spPr bwMode="auto">
            <a:xfrm>
              <a:off x="610865" y="1623982"/>
              <a:ext cx="929212" cy="20527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標楷體" panose="03000509000000000000" pitchFamily="65" charset="-12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TW" alt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芫荽 0.94" pitchFamily="2" charset="-120"/>
                  <a:ea typeface="芫荽 0.94" pitchFamily="2" charset="-120"/>
                  <a:cs typeface="芫荽 0.94" pitchFamily="2" charset="-120"/>
                </a:rPr>
                <a:t>認識牠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761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34577" y="-91758"/>
            <a:ext cx="7886700" cy="1325563"/>
          </a:xfrm>
        </p:spPr>
        <p:txBody>
          <a:bodyPr anchorCtr="0"/>
          <a:lstStyle/>
          <a:p>
            <a:pPr eaLnBrk="1" hangingPunct="1">
              <a:defRPr/>
            </a:pPr>
            <a:r>
              <a:rPr lang="zh-TW" altLang="en-US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「蛙」ㄟ一生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2906713" y="2205038"/>
            <a:ext cx="3760787" cy="3405187"/>
            <a:chOff x="1695" y="1344"/>
            <a:chExt cx="2369" cy="2145"/>
          </a:xfrm>
        </p:grpSpPr>
        <p:pic>
          <p:nvPicPr>
            <p:cNvPr id="29713" name="Picture 5" descr="DSCF12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" y="1752"/>
              <a:ext cx="1780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4" name="AutoShape 6"/>
            <p:cNvSpPr>
              <a:spLocks noChangeArrowheads="1"/>
            </p:cNvSpPr>
            <p:nvPr/>
          </p:nvSpPr>
          <p:spPr bwMode="auto">
            <a:xfrm rot="-5945654">
              <a:off x="1807" y="1232"/>
              <a:ext cx="2145" cy="23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2 w 21600"/>
                <a:gd name="T19" fmla="*/ 3164 h 21600"/>
                <a:gd name="T20" fmla="*/ 18438 w 21600"/>
                <a:gd name="T21" fmla="*/ 1843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741" y="11196"/>
                  </a:moveTo>
                  <a:cubicBezTo>
                    <a:pt x="17749" y="11064"/>
                    <a:pt x="17753" y="10932"/>
                    <a:pt x="17753" y="10800"/>
                  </a:cubicBezTo>
                  <a:cubicBezTo>
                    <a:pt x="17753" y="6959"/>
                    <a:pt x="14640" y="3847"/>
                    <a:pt x="10800" y="3847"/>
                  </a:cubicBezTo>
                  <a:cubicBezTo>
                    <a:pt x="6959" y="3847"/>
                    <a:pt x="3847" y="6959"/>
                    <a:pt x="3847" y="10800"/>
                  </a:cubicBezTo>
                  <a:cubicBezTo>
                    <a:pt x="3847" y="14640"/>
                    <a:pt x="6959" y="17753"/>
                    <a:pt x="10800" y="17753"/>
                  </a:cubicBezTo>
                  <a:cubicBezTo>
                    <a:pt x="13393" y="17753"/>
                    <a:pt x="15770" y="16309"/>
                    <a:pt x="16967" y="14009"/>
                  </a:cubicBezTo>
                  <a:lnTo>
                    <a:pt x="20380" y="15785"/>
                  </a:lnTo>
                  <a:cubicBezTo>
                    <a:pt x="18521" y="19358"/>
                    <a:pt x="14827" y="21599"/>
                    <a:pt x="10800" y="21600"/>
                  </a:cubicBezTo>
                  <a:cubicBezTo>
                    <a:pt x="4835" y="21600"/>
                    <a:pt x="0" y="16764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1005"/>
                    <a:pt x="21594" y="11211"/>
                    <a:pt x="21582" y="11416"/>
                  </a:cubicBezTo>
                  <a:lnTo>
                    <a:pt x="24277" y="11570"/>
                  </a:lnTo>
                  <a:lnTo>
                    <a:pt x="19398" y="15922"/>
                  </a:lnTo>
                  <a:lnTo>
                    <a:pt x="15046" y="11042"/>
                  </a:lnTo>
                  <a:lnTo>
                    <a:pt x="17741" y="11196"/>
                  </a:lnTo>
                  <a:close/>
                </a:path>
              </a:pathLst>
            </a:custGeom>
            <a:solidFill>
              <a:srgbClr val="FFFF99"/>
            </a:solidFill>
            <a:ln w="76200" cmpd="dbl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TW" altLang="en-US">
                <a:latin typeface="芫荽 0.94" pitchFamily="2" charset="-120"/>
                <a:ea typeface="芫荽 0.94" pitchFamily="2" charset="-120"/>
                <a:cs typeface="芫荽 0.94" pitchFamily="2" charset="-120"/>
              </a:endParaRPr>
            </a:p>
          </p:txBody>
        </p:sp>
      </p:grpSp>
      <p:sp>
        <p:nvSpPr>
          <p:cNvPr id="1138695" name="Oval 7" descr="圖01-2"/>
          <p:cNvSpPr>
            <a:spLocks noChangeArrowheads="1"/>
          </p:cNvSpPr>
          <p:nvPr/>
        </p:nvSpPr>
        <p:spPr bwMode="auto">
          <a:xfrm>
            <a:off x="6372225" y="3068638"/>
            <a:ext cx="1800225" cy="180022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zh-TW" sz="2800" b="1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696" name="Oval 8" descr="圖01-3"/>
          <p:cNvSpPr>
            <a:spLocks noChangeArrowheads="1"/>
          </p:cNvSpPr>
          <p:nvPr/>
        </p:nvSpPr>
        <p:spPr bwMode="auto">
          <a:xfrm>
            <a:off x="5148263" y="4940300"/>
            <a:ext cx="1800225" cy="1800225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zh-TW" sz="2800" b="1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697" name="Oval 9" descr="圖01-4"/>
          <p:cNvSpPr>
            <a:spLocks noChangeArrowheads="1"/>
          </p:cNvSpPr>
          <p:nvPr/>
        </p:nvSpPr>
        <p:spPr bwMode="auto">
          <a:xfrm flipH="1">
            <a:off x="2627313" y="4940300"/>
            <a:ext cx="1800225" cy="1800225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zh-TW" sz="2800" b="1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698" name="Oval 10" descr="圖08-1"/>
          <p:cNvSpPr>
            <a:spLocks noChangeArrowheads="1"/>
          </p:cNvSpPr>
          <p:nvPr/>
        </p:nvSpPr>
        <p:spPr bwMode="auto">
          <a:xfrm>
            <a:off x="1403350" y="3068638"/>
            <a:ext cx="1800225" cy="1800225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zh-TW" sz="2800" b="1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699" name="Oval 11" descr="圖08-2"/>
          <p:cNvSpPr>
            <a:spLocks noChangeArrowheads="1"/>
          </p:cNvSpPr>
          <p:nvPr/>
        </p:nvSpPr>
        <p:spPr bwMode="auto">
          <a:xfrm flipH="1">
            <a:off x="2627313" y="1123950"/>
            <a:ext cx="1800225" cy="1800225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zh-TW" sz="2800" b="1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700" name="Oval 12" descr="圖01-1"/>
          <p:cNvSpPr>
            <a:spLocks noChangeArrowheads="1"/>
          </p:cNvSpPr>
          <p:nvPr/>
        </p:nvSpPr>
        <p:spPr bwMode="auto">
          <a:xfrm>
            <a:off x="5148263" y="1123950"/>
            <a:ext cx="1800225" cy="1800225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zh-TW" altLang="zh-TW" sz="2800" b="1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701" name="Text Box 13"/>
          <p:cNvSpPr txBox="1">
            <a:spLocks noChangeArrowheads="1"/>
          </p:cNvSpPr>
          <p:nvPr/>
        </p:nvSpPr>
        <p:spPr bwMode="auto">
          <a:xfrm>
            <a:off x="7072313" y="1212850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3600" smtClean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  <a:hlinkClick r:id="rId9" action="ppaction://hlinkpres?slideindex=1&amp;slidetitle="/>
              </a:rPr>
              <a:t>卵</a:t>
            </a:r>
            <a:endParaRPr lang="zh-TW" altLang="en-US" sz="3600" smtClean="0"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702" name="Text Box 14"/>
          <p:cNvSpPr txBox="1">
            <a:spLocks noChangeArrowheads="1"/>
          </p:cNvSpPr>
          <p:nvPr/>
        </p:nvSpPr>
        <p:spPr bwMode="auto">
          <a:xfrm>
            <a:off x="7956550" y="2859088"/>
            <a:ext cx="109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3600" smtClean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蝌蚪</a:t>
            </a:r>
          </a:p>
        </p:txBody>
      </p:sp>
      <p:sp>
        <p:nvSpPr>
          <p:cNvPr id="1138703" name="Text Box 15"/>
          <p:cNvSpPr txBox="1">
            <a:spLocks noChangeArrowheads="1"/>
          </p:cNvSpPr>
          <p:nvPr/>
        </p:nvSpPr>
        <p:spPr bwMode="auto">
          <a:xfrm>
            <a:off x="7164388" y="5229225"/>
            <a:ext cx="1570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長後腳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3600" dirty="0" smtClean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  <a:hlinkClick r:id="rId10" action="ppaction://hlinkfile"/>
              </a:rPr>
              <a:t>長前腳</a:t>
            </a:r>
            <a:endParaRPr lang="zh-TW" altLang="en-US" sz="3600" dirty="0" smtClean="0"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1138704" name="Text Box 16"/>
          <p:cNvSpPr txBox="1">
            <a:spLocks noChangeArrowheads="1"/>
          </p:cNvSpPr>
          <p:nvPr/>
        </p:nvSpPr>
        <p:spPr bwMode="auto">
          <a:xfrm>
            <a:off x="1331913" y="5661025"/>
            <a:ext cx="109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3600" smtClean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幼蛙</a:t>
            </a:r>
          </a:p>
        </p:txBody>
      </p:sp>
      <p:sp>
        <p:nvSpPr>
          <p:cNvPr id="1138705" name="Text Box 17"/>
          <p:cNvSpPr txBox="1">
            <a:spLocks noChangeArrowheads="1"/>
          </p:cNvSpPr>
          <p:nvPr/>
        </p:nvSpPr>
        <p:spPr bwMode="auto">
          <a:xfrm>
            <a:off x="215900" y="2859088"/>
            <a:ext cx="109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3600" smtClean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成蛙</a:t>
            </a:r>
          </a:p>
        </p:txBody>
      </p:sp>
      <p:sp>
        <p:nvSpPr>
          <p:cNvPr id="1138706" name="Text Box 18"/>
          <p:cNvSpPr txBox="1">
            <a:spLocks noChangeArrowheads="1"/>
          </p:cNvSpPr>
          <p:nvPr/>
        </p:nvSpPr>
        <p:spPr bwMode="auto">
          <a:xfrm>
            <a:off x="1474788" y="908050"/>
            <a:ext cx="109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zh-TW" altLang="en-US" sz="3600" smtClean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交配</a:t>
            </a:r>
          </a:p>
        </p:txBody>
      </p:sp>
      <p:sp>
        <p:nvSpPr>
          <p:cNvPr id="29712" name="Text Box 19"/>
          <p:cNvSpPr txBox="1">
            <a:spLocks noChangeArrowheads="1"/>
          </p:cNvSpPr>
          <p:nvPr/>
        </p:nvSpPr>
        <p:spPr bwMode="auto">
          <a:xfrm>
            <a:off x="0" y="1916113"/>
            <a:ext cx="2160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zh-TW" altLang="en-US" sz="1800" dirty="0" smtClean="0">
                <a:latin typeface="芫荽 0.94" pitchFamily="2" charset="-120"/>
                <a:ea typeface="芫荽 0.94" pitchFamily="2" charset="-120"/>
                <a:cs typeface="芫荽 0.94" pitchFamily="2" charset="-120"/>
                <a:hlinkClick r:id="rId11" action="ppaction://hlinkfile"/>
              </a:rPr>
              <a:t>影片：蛙的一生</a:t>
            </a:r>
            <a:endParaRPr lang="zh-TW" altLang="en-US" sz="1800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40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38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38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3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38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3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38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3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38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38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138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3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3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8695" grpId="0" animBg="1"/>
      <p:bldP spid="1138696" grpId="0" animBg="1"/>
      <p:bldP spid="1138697" grpId="0" animBg="1"/>
      <p:bldP spid="1138698" grpId="0" animBg="1"/>
      <p:bldP spid="1138699" grpId="0" animBg="1"/>
      <p:bldP spid="1138700" grpId="0" animBg="1"/>
      <p:bldP spid="1138701" grpId="0"/>
      <p:bldP spid="1138702" grpId="0"/>
      <p:bldP spid="1138703" grpId="0"/>
      <p:bldP spid="1138704" grpId="0"/>
      <p:bldP spid="1138705" grpId="0"/>
      <p:bldP spid="11387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478059"/>
            <a:ext cx="8122158" cy="13255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48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認</a:t>
            </a:r>
            <a:r>
              <a:rPr lang="zh-TW" altLang="en-US" sz="4800" dirty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識</a:t>
            </a:r>
            <a:r>
              <a:rPr lang="zh-TW" altLang="en-US" sz="48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台灣青蛙最重要的一件事</a:t>
            </a:r>
            <a:endParaRPr lang="zh-TW" altLang="en-US" sz="48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1208" y="2167255"/>
            <a:ext cx="8229600" cy="17573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3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誰是青蛙？</a:t>
            </a:r>
            <a:endParaRPr lang="en-US" altLang="zh-TW" sz="3600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eaLnBrk="1" hangingPunct="1">
              <a:defRPr/>
            </a:pPr>
            <a:r>
              <a:rPr lang="zh-TW" altLang="en-US" sz="3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誰是蟾蜍？</a:t>
            </a:r>
            <a:endParaRPr lang="en-US" altLang="zh-TW" sz="3600" dirty="0" smtClean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  <a:p>
            <a:pPr eaLnBrk="1" hangingPunct="1">
              <a:defRPr/>
            </a:pPr>
            <a:r>
              <a:rPr lang="zh-TW" altLang="en-US" sz="3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否則</a:t>
            </a:r>
            <a:r>
              <a:rPr lang="en-US" altLang="zh-TW" sz="3600" dirty="0" smtClean="0">
                <a:latin typeface="芫荽 0.94" pitchFamily="2" charset="-120"/>
                <a:ea typeface="芫荽 0.94" pitchFamily="2" charset="-120"/>
                <a:cs typeface="芫荽 0.94" pitchFamily="2" charset="-120"/>
              </a:rPr>
              <a:t>~~</a:t>
            </a:r>
            <a:endParaRPr lang="zh-TW" altLang="en-US" sz="3600" dirty="0"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987675" y="4098354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7200" dirty="0">
                <a:solidFill>
                  <a:srgbClr val="FF0000"/>
                </a:solidFill>
                <a:latin typeface="芫荽 0.94" pitchFamily="2" charset="-120"/>
                <a:ea typeface="芫荽 0.94" pitchFamily="2" charset="-120"/>
                <a:cs typeface="芫荽 0.94" pitchFamily="2" charset="-120"/>
                <a:hlinkClick r:id="rId2" action="ppaction://hlinksldjump"/>
              </a:rPr>
              <a:t>會這樣</a:t>
            </a:r>
            <a:endParaRPr lang="zh-TW" altLang="en-US" sz="7200" dirty="0">
              <a:solidFill>
                <a:srgbClr val="FF0000"/>
              </a:solidFill>
              <a:latin typeface="芫荽 0.94" pitchFamily="2" charset="-120"/>
              <a:ea typeface="芫荽 0.94" pitchFamily="2" charset="-120"/>
              <a:cs typeface="芫荽 0.94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5048" l="9983" r="89960">
                        <a14:backgroundMark x1="51112" y1="69569" x2="61095" y2="67812"/>
                        <a14:backgroundMark x1="62008" y1="65815" x2="64176" y2="64856"/>
                        <a14:backgroundMark x1="63776" y1="64856" x2="66800" y2="65815"/>
                        <a14:backgroundMark x1="66515" y1="65096" x2="68112" y2="65016"/>
                        <a14:backgroundMark x1="56589" y1="69728" x2="68625" y2="84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3" y="4288251"/>
            <a:ext cx="3368911" cy="24060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89937" l="9949" r="94799">
                        <a14:backgroundMark x1="37083" y1="60692" x2="52007" y2="64623"/>
                        <a14:backgroundMark x1="51215" y1="63758" x2="57377" y2="64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543" y="1977358"/>
            <a:ext cx="3476167" cy="249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961</TotalTime>
  <Words>733</Words>
  <Application>Microsoft Office PowerPoint</Application>
  <PresentationFormat>如螢幕大小 (4:3)</PresentationFormat>
  <Paragraphs>149</Paragraphs>
  <Slides>53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53</vt:i4>
      </vt:variant>
    </vt:vector>
  </HeadingPairs>
  <TitlesOfParts>
    <vt:vector size="62" baseType="lpstr">
      <vt:lpstr>芫荽 0.94</vt:lpstr>
      <vt:lpstr>微軟正黑體</vt:lpstr>
      <vt:lpstr>Calibri</vt:lpstr>
      <vt:lpstr>新細明體</vt:lpstr>
      <vt:lpstr>Calibri Light</vt:lpstr>
      <vt:lpstr>Arial</vt:lpstr>
      <vt:lpstr>Wingdings</vt:lpstr>
      <vt:lpstr>Office Theme</vt:lpstr>
      <vt:lpstr>1_Office 佈景主題</vt:lpstr>
      <vt:lpstr>PowerPoint 簡報</vt:lpstr>
      <vt:lpstr>今日課程</vt:lpstr>
      <vt:lpstr>海蟾蜍認知測驗</vt:lpstr>
      <vt:lpstr>對海蟾蜍的印象OX作答</vt:lpstr>
      <vt:lpstr>     澳洲例子建議開字幕點選自動翻譯繁體字播映到14’35”</vt:lpstr>
      <vt:lpstr>澳洲的海蟾蜍告訴了我們什麼？</vt:lpstr>
      <vt:lpstr>了解蛙類的基本知識</vt:lpstr>
      <vt:lpstr>「蛙」ㄟ一生</vt:lpstr>
      <vt:lpstr>認識台灣青蛙最重要的一件事</vt:lpstr>
      <vt:lpstr>PowerPoint 簡報</vt:lpstr>
      <vt:lpstr>PowerPoint 簡報</vt:lpstr>
      <vt:lpstr>PowerPoint 簡報</vt:lpstr>
      <vt:lpstr>分辨青蛙與蟾蜍的方法</vt:lpstr>
      <vt:lpstr>千百年來的秘技大公開</vt:lpstr>
      <vt:lpstr>千百年來的秘技大公開</vt:lpstr>
      <vt:lpstr>變王子</vt:lpstr>
      <vt:lpstr>有耳後腺的才是蟾蜍</vt:lpstr>
      <vt:lpstr>有毒？沒毒？</vt:lpstr>
      <vt:lpstr>是毒藥還是救命藥</vt:lpstr>
      <vt:lpstr>台灣蛙類共36種~蟾蜍兩種+1</vt:lpstr>
      <vt:lpstr>PowerPoint 簡報</vt:lpstr>
      <vt:lpstr>PowerPoint 簡報</vt:lpstr>
      <vt:lpstr>PowerPoint 簡報</vt:lpstr>
      <vt:lpstr>      海蟾蜍外型</vt:lpstr>
      <vt:lpstr>台灣2+1三種蟾蜍辨識</vt:lpstr>
      <vt:lpstr>蟾蜍外觀比較</vt:lpstr>
      <vt:lpstr>考試囉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KAHOOT篇</vt:lpstr>
      <vt:lpstr>2021/11/7-12/31非繁殖期分布範圍</vt:lpstr>
      <vt:lpstr>2021/11/7-12/31海蟾蜍分布範圍</vt:lpstr>
      <vt:lpstr>非繁殖期主要出現在菜園、果園旱地</vt:lpstr>
      <vt:lpstr>我們可以怎麼做</vt:lpstr>
      <vt:lpstr>通報流程</vt:lpstr>
      <vt:lpstr>PowerPoint 簡報</vt:lpstr>
      <vt:lpstr>路殺社WebAPP通報示範影片 </vt:lpstr>
      <vt:lpstr>PowerPoint 簡報</vt:lpstr>
      <vt:lpstr>路殺社WEBAPP練習 </vt:lpstr>
      <vt:lpstr>FB兩棲類保育志工網通報上傳示範影片 </vt:lpstr>
      <vt:lpstr>PowerPoint 簡報</vt:lpstr>
      <vt:lpstr>兩棲類保育志工FB練習</vt:lpstr>
      <vt:lpstr>移除 送往集中收容所</vt:lpstr>
      <vt:lpstr>問題討論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台灣蛙類生態</dc:title>
  <dc:creator>岳峯 陳</dc:creator>
  <cp:lastModifiedBy>岳峯 陳</cp:lastModifiedBy>
  <cp:revision>154</cp:revision>
  <dcterms:created xsi:type="dcterms:W3CDTF">2022-02-14T12:18:02Z</dcterms:created>
  <dcterms:modified xsi:type="dcterms:W3CDTF">2022-05-02T07:17:30Z</dcterms:modified>
</cp:coreProperties>
</file>